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269" r:id="rId4"/>
    <p:sldId id="271" r:id="rId5"/>
    <p:sldId id="272" r:id="rId6"/>
    <p:sldId id="276" r:id="rId7"/>
    <p:sldId id="275" r:id="rId8"/>
    <p:sldId id="273" r:id="rId9"/>
    <p:sldId id="289" r:id="rId10"/>
    <p:sldId id="277" r:id="rId11"/>
    <p:sldId id="279" r:id="rId12"/>
    <p:sldId id="281" r:id="rId13"/>
    <p:sldId id="282" r:id="rId14"/>
    <p:sldId id="278" r:id="rId15"/>
    <p:sldId id="283" r:id="rId16"/>
    <p:sldId id="284" r:id="rId17"/>
    <p:sldId id="285" r:id="rId18"/>
    <p:sldId id="286" r:id="rId19"/>
    <p:sldId id="287" r:id="rId20"/>
    <p:sldId id="288" r:id="rId21"/>
    <p:sldId id="290" r:id="rId22"/>
    <p:sldId id="265" r:id="rId23"/>
    <p:sldId id="292" r:id="rId24"/>
    <p:sldId id="295" r:id="rId25"/>
    <p:sldId id="297" r:id="rId26"/>
    <p:sldId id="293" r:id="rId27"/>
    <p:sldId id="300" r:id="rId28"/>
    <p:sldId id="299" r:id="rId29"/>
    <p:sldId id="301" r:id="rId30"/>
    <p:sldId id="303" r:id="rId31"/>
    <p:sldId id="302" r:id="rId32"/>
    <p:sldId id="260"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C5E6"/>
    <a:srgbClr val="EFC5B1"/>
    <a:srgbClr val="DBFDA6"/>
    <a:srgbClr val="DCEAF7"/>
    <a:srgbClr val="065692"/>
    <a:srgbClr val="000000"/>
    <a:srgbClr val="E0AB40"/>
    <a:srgbClr val="73B2FF"/>
    <a:srgbClr val="0B374A"/>
    <a:srgbClr val="F6F6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424" autoAdjust="0"/>
    <p:restoredTop sz="94660"/>
  </p:normalViewPr>
  <p:slideViewPr>
    <p:cSldViewPr snapToGrid="0">
      <p:cViewPr>
        <p:scale>
          <a:sx n="50" d="100"/>
          <a:sy n="50" d="100"/>
        </p:scale>
        <p:origin x="29" y="60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03BD11-801C-4A3C-9381-D05CBDAFF105}" type="datetimeFigureOut">
              <a:rPr lang="en-PH" smtClean="0"/>
              <a:t>12/12/2025</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5564E1-6B45-4E05-B94A-8F8C99C1BDB4}" type="slidenum">
              <a:rPr lang="en-PH" smtClean="0"/>
              <a:t>‹#›</a:t>
            </a:fld>
            <a:endParaRPr lang="en-PH"/>
          </a:p>
        </p:txBody>
      </p:sp>
    </p:spTree>
    <p:extLst>
      <p:ext uri="{BB962C8B-B14F-4D97-AF65-F5344CB8AC3E}">
        <p14:creationId xmlns:p14="http://schemas.microsoft.com/office/powerpoint/2010/main" val="2776442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DD5564E1-6B45-4E05-B94A-8F8C99C1BDB4}" type="slidenum">
              <a:rPr lang="en-PH" smtClean="0"/>
              <a:t>1</a:t>
            </a:fld>
            <a:endParaRPr lang="en-PH"/>
          </a:p>
        </p:txBody>
      </p:sp>
    </p:spTree>
    <p:extLst>
      <p:ext uri="{BB962C8B-B14F-4D97-AF65-F5344CB8AC3E}">
        <p14:creationId xmlns:p14="http://schemas.microsoft.com/office/powerpoint/2010/main" val="4065752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DD5564E1-6B45-4E05-B94A-8F8C99C1BDB4}" type="slidenum">
              <a:rPr lang="en-PH" smtClean="0"/>
              <a:t>5</a:t>
            </a:fld>
            <a:endParaRPr lang="en-PH"/>
          </a:p>
        </p:txBody>
      </p:sp>
    </p:spTree>
    <p:extLst>
      <p:ext uri="{BB962C8B-B14F-4D97-AF65-F5344CB8AC3E}">
        <p14:creationId xmlns:p14="http://schemas.microsoft.com/office/powerpoint/2010/main" val="196603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DD5564E1-6B45-4E05-B94A-8F8C99C1BDB4}" type="slidenum">
              <a:rPr lang="en-PH" smtClean="0"/>
              <a:t>17</a:t>
            </a:fld>
            <a:endParaRPr lang="en-PH"/>
          </a:p>
        </p:txBody>
      </p:sp>
    </p:spTree>
    <p:extLst>
      <p:ext uri="{BB962C8B-B14F-4D97-AF65-F5344CB8AC3E}">
        <p14:creationId xmlns:p14="http://schemas.microsoft.com/office/powerpoint/2010/main" val="4289608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DD5564E1-6B45-4E05-B94A-8F8C99C1BDB4}" type="slidenum">
              <a:rPr lang="en-PH" smtClean="0"/>
              <a:t>24</a:t>
            </a:fld>
            <a:endParaRPr lang="en-PH"/>
          </a:p>
        </p:txBody>
      </p:sp>
    </p:spTree>
    <p:extLst>
      <p:ext uri="{BB962C8B-B14F-4D97-AF65-F5344CB8AC3E}">
        <p14:creationId xmlns:p14="http://schemas.microsoft.com/office/powerpoint/2010/main" val="21877085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42AA8B-2CA3-FF03-7AAC-E67E677DD6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5435E7-09F8-3C76-FF40-E16EBFC793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5BFFC2-21D7-4E41-F43C-44648C287374}"/>
              </a:ext>
            </a:extLst>
          </p:cNvPr>
          <p:cNvSpPr>
            <a:spLocks noGrp="1"/>
          </p:cNvSpPr>
          <p:nvPr>
            <p:ph type="body" idx="1"/>
          </p:nvPr>
        </p:nvSpPr>
        <p:spPr/>
        <p:txBody>
          <a:bodyPr/>
          <a:lstStyle/>
          <a:p>
            <a:endParaRPr lang="en-PH" dirty="0"/>
          </a:p>
        </p:txBody>
      </p:sp>
      <p:sp>
        <p:nvSpPr>
          <p:cNvPr id="4" name="Slide Number Placeholder 3">
            <a:extLst>
              <a:ext uri="{FF2B5EF4-FFF2-40B4-BE49-F238E27FC236}">
                <a16:creationId xmlns:a16="http://schemas.microsoft.com/office/drawing/2014/main" id="{81876921-2213-422C-499A-1A30CB373E46}"/>
              </a:ext>
            </a:extLst>
          </p:cNvPr>
          <p:cNvSpPr>
            <a:spLocks noGrp="1"/>
          </p:cNvSpPr>
          <p:nvPr>
            <p:ph type="sldNum" sz="quarter" idx="5"/>
          </p:nvPr>
        </p:nvSpPr>
        <p:spPr/>
        <p:txBody>
          <a:bodyPr/>
          <a:lstStyle/>
          <a:p>
            <a:fld id="{DD5564E1-6B45-4E05-B94A-8F8C99C1BDB4}" type="slidenum">
              <a:rPr lang="en-PH" smtClean="0"/>
              <a:t>25</a:t>
            </a:fld>
            <a:endParaRPr lang="en-PH"/>
          </a:p>
        </p:txBody>
      </p:sp>
    </p:spTree>
    <p:extLst>
      <p:ext uri="{BB962C8B-B14F-4D97-AF65-F5344CB8AC3E}">
        <p14:creationId xmlns:p14="http://schemas.microsoft.com/office/powerpoint/2010/main" val="3499257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4F6501-7311-DB13-DD67-4AF81E4DE2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849E3F-E64D-1719-1134-C89948571F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A273C7-D7E9-779C-D56B-B4434D542D0E}"/>
              </a:ext>
            </a:extLst>
          </p:cNvPr>
          <p:cNvSpPr>
            <a:spLocks noGrp="1"/>
          </p:cNvSpPr>
          <p:nvPr>
            <p:ph type="body" idx="1"/>
          </p:nvPr>
        </p:nvSpPr>
        <p:spPr/>
        <p:txBody>
          <a:bodyPr/>
          <a:lstStyle/>
          <a:p>
            <a:endParaRPr lang="en-PH" dirty="0"/>
          </a:p>
        </p:txBody>
      </p:sp>
      <p:sp>
        <p:nvSpPr>
          <p:cNvPr id="4" name="Slide Number Placeholder 3">
            <a:extLst>
              <a:ext uri="{FF2B5EF4-FFF2-40B4-BE49-F238E27FC236}">
                <a16:creationId xmlns:a16="http://schemas.microsoft.com/office/drawing/2014/main" id="{76FF9595-4217-7A30-22B8-B78A15C1E0CA}"/>
              </a:ext>
            </a:extLst>
          </p:cNvPr>
          <p:cNvSpPr>
            <a:spLocks noGrp="1"/>
          </p:cNvSpPr>
          <p:nvPr>
            <p:ph type="sldNum" sz="quarter" idx="5"/>
          </p:nvPr>
        </p:nvSpPr>
        <p:spPr/>
        <p:txBody>
          <a:bodyPr/>
          <a:lstStyle/>
          <a:p>
            <a:fld id="{DD5564E1-6B45-4E05-B94A-8F8C99C1BDB4}" type="slidenum">
              <a:rPr lang="en-PH" smtClean="0"/>
              <a:t>27</a:t>
            </a:fld>
            <a:endParaRPr lang="en-PH"/>
          </a:p>
        </p:txBody>
      </p:sp>
    </p:spTree>
    <p:extLst>
      <p:ext uri="{BB962C8B-B14F-4D97-AF65-F5344CB8AC3E}">
        <p14:creationId xmlns:p14="http://schemas.microsoft.com/office/powerpoint/2010/main" val="2884036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9CD38-771E-3B33-1552-E1F0F87A80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626E75-0514-E322-CAE4-813C329BD6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A12C4D-26BF-6519-930D-07F7DABCCEA3}"/>
              </a:ext>
            </a:extLst>
          </p:cNvPr>
          <p:cNvSpPr>
            <a:spLocks noGrp="1"/>
          </p:cNvSpPr>
          <p:nvPr>
            <p:ph type="body" idx="1"/>
          </p:nvPr>
        </p:nvSpPr>
        <p:spPr/>
        <p:txBody>
          <a:bodyPr/>
          <a:lstStyle/>
          <a:p>
            <a:endParaRPr lang="en-PH" dirty="0"/>
          </a:p>
        </p:txBody>
      </p:sp>
      <p:sp>
        <p:nvSpPr>
          <p:cNvPr id="4" name="Slide Number Placeholder 3">
            <a:extLst>
              <a:ext uri="{FF2B5EF4-FFF2-40B4-BE49-F238E27FC236}">
                <a16:creationId xmlns:a16="http://schemas.microsoft.com/office/drawing/2014/main" id="{702F77C8-51E4-B84A-0264-35EB87FC5678}"/>
              </a:ext>
            </a:extLst>
          </p:cNvPr>
          <p:cNvSpPr>
            <a:spLocks noGrp="1"/>
          </p:cNvSpPr>
          <p:nvPr>
            <p:ph type="sldNum" sz="quarter" idx="5"/>
          </p:nvPr>
        </p:nvSpPr>
        <p:spPr/>
        <p:txBody>
          <a:bodyPr/>
          <a:lstStyle/>
          <a:p>
            <a:fld id="{DD5564E1-6B45-4E05-B94A-8F8C99C1BDB4}" type="slidenum">
              <a:rPr lang="en-PH" smtClean="0"/>
              <a:t>28</a:t>
            </a:fld>
            <a:endParaRPr lang="en-PH"/>
          </a:p>
        </p:txBody>
      </p:sp>
    </p:spTree>
    <p:extLst>
      <p:ext uri="{BB962C8B-B14F-4D97-AF65-F5344CB8AC3E}">
        <p14:creationId xmlns:p14="http://schemas.microsoft.com/office/powerpoint/2010/main" val="6854140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5F6487-0CCE-FDAB-25AE-7E1ABBD4F2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D17463-9858-16D0-C3BE-051C025E91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4F2301-45B1-5500-FF1A-A0340AD8C5D4}"/>
              </a:ext>
            </a:extLst>
          </p:cNvPr>
          <p:cNvSpPr>
            <a:spLocks noGrp="1"/>
          </p:cNvSpPr>
          <p:nvPr>
            <p:ph type="body" idx="1"/>
          </p:nvPr>
        </p:nvSpPr>
        <p:spPr/>
        <p:txBody>
          <a:bodyPr/>
          <a:lstStyle/>
          <a:p>
            <a:endParaRPr lang="en-PH" dirty="0"/>
          </a:p>
        </p:txBody>
      </p:sp>
      <p:sp>
        <p:nvSpPr>
          <p:cNvPr id="4" name="Slide Number Placeholder 3">
            <a:extLst>
              <a:ext uri="{FF2B5EF4-FFF2-40B4-BE49-F238E27FC236}">
                <a16:creationId xmlns:a16="http://schemas.microsoft.com/office/drawing/2014/main" id="{FB90B089-F204-3BBF-9AC7-C0249D40DCF2}"/>
              </a:ext>
            </a:extLst>
          </p:cNvPr>
          <p:cNvSpPr>
            <a:spLocks noGrp="1"/>
          </p:cNvSpPr>
          <p:nvPr>
            <p:ph type="sldNum" sz="quarter" idx="5"/>
          </p:nvPr>
        </p:nvSpPr>
        <p:spPr/>
        <p:txBody>
          <a:bodyPr/>
          <a:lstStyle/>
          <a:p>
            <a:fld id="{DD5564E1-6B45-4E05-B94A-8F8C99C1BDB4}" type="slidenum">
              <a:rPr lang="en-PH" smtClean="0"/>
              <a:t>29</a:t>
            </a:fld>
            <a:endParaRPr lang="en-PH"/>
          </a:p>
        </p:txBody>
      </p:sp>
    </p:spTree>
    <p:extLst>
      <p:ext uri="{BB962C8B-B14F-4D97-AF65-F5344CB8AC3E}">
        <p14:creationId xmlns:p14="http://schemas.microsoft.com/office/powerpoint/2010/main" val="4128740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C838E-26D5-1EAA-5C12-FAD195944E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FCE2A7-2401-43DE-F11D-1CCCB57588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5D86324-DDA3-2C49-FB9B-18F875937691}"/>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5" name="Footer Placeholder 4">
            <a:extLst>
              <a:ext uri="{FF2B5EF4-FFF2-40B4-BE49-F238E27FC236}">
                <a16:creationId xmlns:a16="http://schemas.microsoft.com/office/drawing/2014/main" id="{ED68A894-4A64-E1C3-B248-75181D8DC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EE1A98-5C3C-F64E-CEC2-49F925AD2E22}"/>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681780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CF1F3-FD13-8EB8-84C3-71D95F03CF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7C1816-57EA-3084-E1CD-99C0DBC59E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29D9AE-8C73-C836-369C-35C2217E08DA}"/>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5" name="Footer Placeholder 4">
            <a:extLst>
              <a:ext uri="{FF2B5EF4-FFF2-40B4-BE49-F238E27FC236}">
                <a16:creationId xmlns:a16="http://schemas.microsoft.com/office/drawing/2014/main" id="{01728A53-9CBB-DBDE-68CC-C55E2DEA99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53E14F-31C0-6238-BFC3-9E65B092B7CA}"/>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789753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756BA6-F232-3A29-B35E-F207C7F2E4C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CF5F24-BB7E-1B01-B89A-01183F8FFDF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DC62FD-81EE-937A-FEC8-AB86182F3EBD}"/>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5" name="Footer Placeholder 4">
            <a:extLst>
              <a:ext uri="{FF2B5EF4-FFF2-40B4-BE49-F238E27FC236}">
                <a16:creationId xmlns:a16="http://schemas.microsoft.com/office/drawing/2014/main" id="{84DC0E2B-E686-08F0-7D1C-E14E991C3F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7D918A-1A0F-4152-DFE5-FC7456E6B063}"/>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26077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022B1-D636-B59F-4E98-E3B0CA3C12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85ECC8-F366-69C2-9E7E-33BD0CBFF3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5DC61A-4A67-EA94-76CB-D8B4986AA936}"/>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5" name="Footer Placeholder 4">
            <a:extLst>
              <a:ext uri="{FF2B5EF4-FFF2-40B4-BE49-F238E27FC236}">
                <a16:creationId xmlns:a16="http://schemas.microsoft.com/office/drawing/2014/main" id="{7575E1BF-7FB4-6A54-2FE4-2F1CE5CDB0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C1D183-6DCD-7BC3-A2E0-CC60A3B0368A}"/>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4070063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C59A3-A465-1A91-59A8-A8CFD4193F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CD4372-18DF-6F6C-B675-98362CD22F1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DE0869-0E7B-B31F-5F91-4684866D7E36}"/>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5" name="Footer Placeholder 4">
            <a:extLst>
              <a:ext uri="{FF2B5EF4-FFF2-40B4-BE49-F238E27FC236}">
                <a16:creationId xmlns:a16="http://schemas.microsoft.com/office/drawing/2014/main" id="{A7CE09F2-6584-7CC0-FEA4-073163A9FC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E0C850-F734-5EC1-672F-41E787F8D2AB}"/>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178280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B609C-2CC1-E679-3623-A2A3AFA31D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E875CD-65D6-6DA6-A741-83410B2FA9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6270A23-D380-4B69-F1C1-0D7E9DD7BF2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5A30D4-3FC5-C2BA-7A3E-1C78EAD4DE2A}"/>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6" name="Footer Placeholder 5">
            <a:extLst>
              <a:ext uri="{FF2B5EF4-FFF2-40B4-BE49-F238E27FC236}">
                <a16:creationId xmlns:a16="http://schemas.microsoft.com/office/drawing/2014/main" id="{8A0D391F-707C-111F-B8DF-416B18A9E3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262A1-CC2F-9C89-D9A5-621F6FEEE5DB}"/>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2147557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4EF6C-1245-8D77-0139-7B913DE672D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FD710EF-B9CC-1BF0-2CE5-949A076BEC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2C35BF-CDB7-68AB-557A-F767001272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283E9B-A547-8540-6C88-EADBDFDAC6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33ED34-A040-5B66-A509-B637162A73E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0188C0-BAE5-C93E-0FCE-545606F6DEDD}"/>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8" name="Footer Placeholder 7">
            <a:extLst>
              <a:ext uri="{FF2B5EF4-FFF2-40B4-BE49-F238E27FC236}">
                <a16:creationId xmlns:a16="http://schemas.microsoft.com/office/drawing/2014/main" id="{64C5A95C-BE54-1322-89AC-306BC40A2A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7404E-B77F-9FEC-6A44-A7502A007B92}"/>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660912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F6511-2E9D-E614-EA33-FFF41E62123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53751E-FC1C-72DB-D161-F58422BBCFC4}"/>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4" name="Footer Placeholder 3">
            <a:extLst>
              <a:ext uri="{FF2B5EF4-FFF2-40B4-BE49-F238E27FC236}">
                <a16:creationId xmlns:a16="http://schemas.microsoft.com/office/drawing/2014/main" id="{E6B1F760-0904-6DD8-46C5-C9A93EDD72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BEA82AB-3470-A13C-C805-A4C77EA06852}"/>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93205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CACB64-D97C-E47F-DC2E-5DBA3351079F}"/>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3" name="Footer Placeholder 2">
            <a:extLst>
              <a:ext uri="{FF2B5EF4-FFF2-40B4-BE49-F238E27FC236}">
                <a16:creationId xmlns:a16="http://schemas.microsoft.com/office/drawing/2014/main" id="{B60329D3-3F67-D116-5E40-8A9FD23FD7C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A4F93A-AAE7-9BB2-0B76-E169A0E1CA6F}"/>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013009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08084-7B95-CDDD-73B1-4B79CFE200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AF8112-DA0D-20AE-D073-5A813DA622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96E5F9-56E3-1880-7231-DEC9CDB6A6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A1B64E-05A6-82DE-2B76-83CBC81A4A11}"/>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6" name="Footer Placeholder 5">
            <a:extLst>
              <a:ext uri="{FF2B5EF4-FFF2-40B4-BE49-F238E27FC236}">
                <a16:creationId xmlns:a16="http://schemas.microsoft.com/office/drawing/2014/main" id="{0904D47D-FEE7-05D7-121E-8382B2C29A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2F189D-3173-1FAC-D344-7C8943EEABFC}"/>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562538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B43E5-F387-0BC1-0764-2E29C01D79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F62F401-D037-C970-6EA6-E012F3116D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3AD010-3723-8674-D1B3-046E377E16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BEFB24-07FF-5278-BBAD-DF54B79F1690}"/>
              </a:ext>
            </a:extLst>
          </p:cNvPr>
          <p:cNvSpPr>
            <a:spLocks noGrp="1"/>
          </p:cNvSpPr>
          <p:nvPr>
            <p:ph type="dt" sz="half" idx="10"/>
          </p:nvPr>
        </p:nvSpPr>
        <p:spPr/>
        <p:txBody>
          <a:bodyPr/>
          <a:lstStyle/>
          <a:p>
            <a:fld id="{11F11354-AE5F-42FA-9483-6B7BF9185500}" type="datetimeFigureOut">
              <a:rPr lang="en-US" smtClean="0"/>
              <a:t>12/12/2025</a:t>
            </a:fld>
            <a:endParaRPr lang="en-US"/>
          </a:p>
        </p:txBody>
      </p:sp>
      <p:sp>
        <p:nvSpPr>
          <p:cNvPr id="6" name="Footer Placeholder 5">
            <a:extLst>
              <a:ext uri="{FF2B5EF4-FFF2-40B4-BE49-F238E27FC236}">
                <a16:creationId xmlns:a16="http://schemas.microsoft.com/office/drawing/2014/main" id="{05C40FDA-CA35-1A40-1088-EE5DDAC02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E0401B-9761-31EC-D22D-2158D54EF076}"/>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238951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144891-1526-04BE-644B-24DEF2E99F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33D226-E7C7-0DED-D163-8A410152DF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8D3793-7D6D-73AA-4F34-D9FC653F7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1F11354-AE5F-42FA-9483-6B7BF9185500}" type="datetimeFigureOut">
              <a:rPr lang="en-US" smtClean="0"/>
              <a:t>12/12/2025</a:t>
            </a:fld>
            <a:endParaRPr lang="en-US"/>
          </a:p>
        </p:txBody>
      </p:sp>
      <p:sp>
        <p:nvSpPr>
          <p:cNvPr id="5" name="Footer Placeholder 4">
            <a:extLst>
              <a:ext uri="{FF2B5EF4-FFF2-40B4-BE49-F238E27FC236}">
                <a16:creationId xmlns:a16="http://schemas.microsoft.com/office/drawing/2014/main" id="{BE089769-C5D1-8EBC-2601-E0A35FC354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A9D7A9C-4B25-F266-33A0-89F27355AF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775F5DB-C111-42E1-99B7-99419F415A82}" type="slidenum">
              <a:rPr lang="en-US" smtClean="0"/>
              <a:t>‹#›</a:t>
            </a:fld>
            <a:endParaRPr lang="en-US"/>
          </a:p>
        </p:txBody>
      </p:sp>
    </p:spTree>
    <p:extLst>
      <p:ext uri="{BB962C8B-B14F-4D97-AF65-F5344CB8AC3E}">
        <p14:creationId xmlns:p14="http://schemas.microsoft.com/office/powerpoint/2010/main" val="9501686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1AFFB64-4B8D-4EEF-B81A-0F85DE12A43B}"/>
              </a:ext>
            </a:extLst>
          </p:cNvPr>
          <p:cNvSpPr>
            <a:spLocks noGrp="1"/>
          </p:cNvSpPr>
          <p:nvPr>
            <p:ph type="ctrTitle"/>
          </p:nvPr>
        </p:nvSpPr>
        <p:spPr>
          <a:xfrm>
            <a:off x="1314824" y="735106"/>
            <a:ext cx="10053763" cy="2928470"/>
          </a:xfrm>
        </p:spPr>
        <p:txBody>
          <a:bodyPr anchor="b">
            <a:normAutofit/>
          </a:bodyPr>
          <a:lstStyle/>
          <a:p>
            <a:pPr algn="l"/>
            <a:r>
              <a:rPr lang="en-US" sz="4800" dirty="0">
                <a:solidFill>
                  <a:srgbClr val="FFFFFF"/>
                </a:solidFill>
              </a:rPr>
              <a:t>Analyzing Aftershock Sequences in Bogo City, Cebu using Unsupervised and Supervised Learning</a:t>
            </a:r>
          </a:p>
        </p:txBody>
      </p:sp>
      <p:sp>
        <p:nvSpPr>
          <p:cNvPr id="3" name="Subtitle 2">
            <a:extLst>
              <a:ext uri="{FF2B5EF4-FFF2-40B4-BE49-F238E27FC236}">
                <a16:creationId xmlns:a16="http://schemas.microsoft.com/office/drawing/2014/main" id="{6393891F-363B-5A7D-8129-196192EB0DBB}"/>
              </a:ext>
            </a:extLst>
          </p:cNvPr>
          <p:cNvSpPr>
            <a:spLocks noGrp="1"/>
          </p:cNvSpPr>
          <p:nvPr>
            <p:ph type="subTitle" idx="1"/>
          </p:nvPr>
        </p:nvSpPr>
        <p:spPr>
          <a:xfrm>
            <a:off x="1350682" y="4870824"/>
            <a:ext cx="10005951" cy="1458258"/>
          </a:xfrm>
        </p:spPr>
        <p:txBody>
          <a:bodyPr anchor="ctr">
            <a:normAutofit/>
          </a:bodyPr>
          <a:lstStyle/>
          <a:p>
            <a:pPr algn="l"/>
            <a:r>
              <a:rPr lang="en-US" dirty="0"/>
              <a:t>Charrie Anne S. Nacor</a:t>
            </a:r>
          </a:p>
          <a:p>
            <a:pPr algn="l"/>
            <a:r>
              <a:rPr lang="en-US" dirty="0"/>
              <a:t>Joanna Marie M. </a:t>
            </a:r>
            <a:r>
              <a:rPr lang="en-US" dirty="0" err="1"/>
              <a:t>Pagtalunan</a:t>
            </a:r>
            <a:endParaRPr lang="en-US" dirty="0"/>
          </a:p>
        </p:txBody>
      </p:sp>
    </p:spTree>
    <p:extLst>
      <p:ext uri="{BB962C8B-B14F-4D97-AF65-F5344CB8AC3E}">
        <p14:creationId xmlns:p14="http://schemas.microsoft.com/office/powerpoint/2010/main" val="1754866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0139D692-2DDD-C25B-A9F2-A52E34860512}"/>
              </a:ext>
            </a:extLst>
          </p:cNvPr>
          <p:cNvPicPr>
            <a:picLocks noChangeAspect="1"/>
          </p:cNvPicPr>
          <p:nvPr/>
        </p:nvPicPr>
        <p:blipFill>
          <a:blip r:embed="rId2"/>
          <a:stretch>
            <a:fillRect/>
          </a:stretch>
        </p:blipFill>
        <p:spPr>
          <a:xfrm>
            <a:off x="1718651" y="1215766"/>
            <a:ext cx="8754697" cy="3715268"/>
          </a:xfrm>
          <a:prstGeom prst="rect">
            <a:avLst/>
          </a:prstGeom>
          <a:ln w="12700">
            <a:solidFill>
              <a:schemeClr val="tx1"/>
            </a:solidFill>
          </a:ln>
        </p:spPr>
      </p:pic>
      <p:sp>
        <p:nvSpPr>
          <p:cNvPr id="6" name="TextBox 5">
            <a:extLst>
              <a:ext uri="{FF2B5EF4-FFF2-40B4-BE49-F238E27FC236}">
                <a16:creationId xmlns:a16="http://schemas.microsoft.com/office/drawing/2014/main" id="{E34571FD-2D6A-ECDB-CC73-7F8717CCFD38}"/>
              </a:ext>
            </a:extLst>
          </p:cNvPr>
          <p:cNvSpPr txBox="1"/>
          <p:nvPr/>
        </p:nvSpPr>
        <p:spPr>
          <a:xfrm>
            <a:off x="2735098" y="5135144"/>
            <a:ext cx="6721803" cy="1477328"/>
          </a:xfrm>
          <a:prstGeom prst="rect">
            <a:avLst/>
          </a:prstGeom>
          <a:noFill/>
        </p:spPr>
        <p:txBody>
          <a:bodyPr wrap="square">
            <a:spAutoFit/>
          </a:bodyPr>
          <a:lstStyle/>
          <a:p>
            <a:pPr algn="ctr"/>
            <a:r>
              <a:rPr lang="en-US" dirty="0"/>
              <a:t>PHIVOLCS recorded </a:t>
            </a:r>
            <a:r>
              <a:rPr lang="en-US" b="1" dirty="0">
                <a:solidFill>
                  <a:srgbClr val="065692"/>
                </a:solidFill>
              </a:rPr>
              <a:t>3,050 earthquakes </a:t>
            </a:r>
            <a:r>
              <a:rPr lang="en-US" dirty="0"/>
              <a:t>in Bogo City, Cebu, from October 1-30, 2025, with </a:t>
            </a:r>
            <a:r>
              <a:rPr lang="en-US" b="1" dirty="0"/>
              <a:t>magnitudes</a:t>
            </a:r>
            <a:r>
              <a:rPr lang="en-US" dirty="0"/>
              <a:t> ranging from </a:t>
            </a:r>
            <a:r>
              <a:rPr lang="en-US" b="1" dirty="0">
                <a:solidFill>
                  <a:srgbClr val="065692"/>
                </a:solidFill>
              </a:rPr>
              <a:t>1.0 to 5.8 </a:t>
            </a:r>
            <a:r>
              <a:rPr lang="en-US" dirty="0"/>
              <a:t>and </a:t>
            </a:r>
            <a:r>
              <a:rPr lang="en-US" b="1" dirty="0"/>
              <a:t>depths</a:t>
            </a:r>
            <a:r>
              <a:rPr lang="en-US" dirty="0"/>
              <a:t> from</a:t>
            </a:r>
            <a:r>
              <a:rPr lang="en-US" b="1" dirty="0"/>
              <a:t> </a:t>
            </a:r>
            <a:r>
              <a:rPr lang="en-US" b="1" dirty="0">
                <a:solidFill>
                  <a:srgbClr val="065692"/>
                </a:solidFill>
              </a:rPr>
              <a:t>1 to 60 km.</a:t>
            </a:r>
          </a:p>
          <a:p>
            <a:pPr algn="ctr"/>
            <a:br>
              <a:rPr lang="en-US" dirty="0"/>
            </a:br>
            <a:endParaRPr lang="en-US" i="0" dirty="0">
              <a:solidFill>
                <a:srgbClr val="0A0A0A"/>
              </a:solidFill>
              <a:effectLst/>
              <a:latin typeface="Roboto" panose="02000000000000000000" pitchFamily="2" charset="0"/>
            </a:endParaRPr>
          </a:p>
        </p:txBody>
      </p:sp>
    </p:spTree>
    <p:extLst>
      <p:ext uri="{BB962C8B-B14F-4D97-AF65-F5344CB8AC3E}">
        <p14:creationId xmlns:p14="http://schemas.microsoft.com/office/powerpoint/2010/main" val="2368012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86DDD-AF0F-122B-7B4E-A7B4E49C4E41}"/>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CF0199-0FCD-39B6-9C2C-7775862B0188}"/>
              </a:ext>
            </a:extLst>
          </p:cNvPr>
          <p:cNvSpPr>
            <a:spLocks noGrp="1"/>
          </p:cNvSpPr>
          <p:nvPr>
            <p:ph idx="1"/>
          </p:nvPr>
        </p:nvSpPr>
        <p:spPr>
          <a:xfrm>
            <a:off x="1430242" y="2529783"/>
            <a:ext cx="9331515" cy="1798433"/>
          </a:xfrm>
        </p:spPr>
        <p:txBody>
          <a:bodyPr>
            <a:normAutofit/>
          </a:bodyPr>
          <a:lstStyle/>
          <a:p>
            <a:pPr marL="0" indent="0" algn="ctr">
              <a:buNone/>
            </a:pPr>
            <a:r>
              <a:rPr lang="en-US" sz="5400" dirty="0"/>
              <a:t>Is our data even </a:t>
            </a:r>
            <a:r>
              <a:rPr lang="en-US" sz="5400" b="1" dirty="0" err="1">
                <a:solidFill>
                  <a:srgbClr val="065692"/>
                </a:solidFill>
              </a:rPr>
              <a:t>clusterable</a:t>
            </a:r>
            <a:r>
              <a:rPr lang="en-US" sz="5400" b="1" dirty="0">
                <a:solidFill>
                  <a:srgbClr val="065692"/>
                </a:solidFill>
              </a:rPr>
              <a:t>?</a:t>
            </a:r>
            <a:endParaRPr lang="en-PH" sz="5400" b="1" dirty="0">
              <a:solidFill>
                <a:srgbClr val="065692"/>
              </a:solidFill>
            </a:endParaRPr>
          </a:p>
        </p:txBody>
      </p:sp>
    </p:spTree>
    <p:extLst>
      <p:ext uri="{BB962C8B-B14F-4D97-AF65-F5344CB8AC3E}">
        <p14:creationId xmlns:p14="http://schemas.microsoft.com/office/powerpoint/2010/main" val="2295749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44DBA1-FA62-A043-73E6-9A02C2205E75}"/>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30876B-294F-3A39-22A3-0201FBC73E20}"/>
              </a:ext>
            </a:extLst>
          </p:cNvPr>
          <p:cNvSpPr>
            <a:spLocks noGrp="1"/>
          </p:cNvSpPr>
          <p:nvPr>
            <p:ph idx="1"/>
          </p:nvPr>
        </p:nvSpPr>
        <p:spPr>
          <a:xfrm>
            <a:off x="1430242" y="2529783"/>
            <a:ext cx="9331515" cy="1798433"/>
          </a:xfrm>
        </p:spPr>
        <p:txBody>
          <a:bodyPr>
            <a:normAutofit/>
          </a:bodyPr>
          <a:lstStyle/>
          <a:p>
            <a:pPr marL="0" indent="0" algn="ctr">
              <a:buNone/>
            </a:pPr>
            <a:r>
              <a:rPr lang="en-US" sz="5400"/>
              <a:t>Is our data even </a:t>
            </a:r>
            <a:r>
              <a:rPr lang="en-US" sz="5400" b="1">
                <a:solidFill>
                  <a:srgbClr val="065692"/>
                </a:solidFill>
              </a:rPr>
              <a:t>clusterable?</a:t>
            </a:r>
            <a:endParaRPr lang="en-PH" sz="5400" b="1" dirty="0">
              <a:solidFill>
                <a:srgbClr val="065692"/>
              </a:solidFill>
            </a:endParaRPr>
          </a:p>
        </p:txBody>
      </p:sp>
      <p:sp>
        <p:nvSpPr>
          <p:cNvPr id="4" name="Content Placeholder 2">
            <a:extLst>
              <a:ext uri="{FF2B5EF4-FFF2-40B4-BE49-F238E27FC236}">
                <a16:creationId xmlns:a16="http://schemas.microsoft.com/office/drawing/2014/main" id="{FA3B2AAF-9F6C-5E7D-3F3E-5AB56C0AE3A2}"/>
              </a:ext>
            </a:extLst>
          </p:cNvPr>
          <p:cNvSpPr txBox="1">
            <a:spLocks/>
          </p:cNvSpPr>
          <p:nvPr/>
        </p:nvSpPr>
        <p:spPr>
          <a:xfrm>
            <a:off x="1778841" y="3462074"/>
            <a:ext cx="8761340"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t>We used the </a:t>
            </a:r>
            <a:r>
              <a:rPr lang="en-US" sz="3600" b="1" dirty="0">
                <a:solidFill>
                  <a:srgbClr val="000000"/>
                </a:solidFill>
              </a:rPr>
              <a:t>Hopkins Statistic</a:t>
            </a:r>
            <a:r>
              <a:rPr lang="en-US" sz="3600" dirty="0">
                <a:solidFill>
                  <a:srgbClr val="000000"/>
                </a:solidFill>
              </a:rPr>
              <a:t> </a:t>
            </a:r>
            <a:r>
              <a:rPr lang="en-US" sz="3600" dirty="0"/>
              <a:t>to assess clustering tendency.</a:t>
            </a:r>
          </a:p>
        </p:txBody>
      </p:sp>
    </p:spTree>
    <p:extLst>
      <p:ext uri="{BB962C8B-B14F-4D97-AF65-F5344CB8AC3E}">
        <p14:creationId xmlns:p14="http://schemas.microsoft.com/office/powerpoint/2010/main" val="3678291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D7B808-4260-7F2E-1FB9-584E98A72BE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39AE5D-A017-9C92-112E-5D2776617AD0}"/>
              </a:ext>
            </a:extLst>
          </p:cNvPr>
          <p:cNvSpPr>
            <a:spLocks noGrp="1"/>
          </p:cNvSpPr>
          <p:nvPr>
            <p:ph idx="1"/>
          </p:nvPr>
        </p:nvSpPr>
        <p:spPr>
          <a:xfrm>
            <a:off x="1449906" y="902898"/>
            <a:ext cx="9331515" cy="1798433"/>
          </a:xfrm>
        </p:spPr>
        <p:txBody>
          <a:bodyPr>
            <a:normAutofit/>
          </a:bodyPr>
          <a:lstStyle/>
          <a:p>
            <a:pPr marL="0" indent="0" algn="ctr">
              <a:buNone/>
            </a:pPr>
            <a:r>
              <a:rPr lang="en-US" sz="5400" dirty="0"/>
              <a:t>Is our data even </a:t>
            </a:r>
            <a:r>
              <a:rPr lang="en-US" sz="5400" b="1" dirty="0" err="1">
                <a:solidFill>
                  <a:srgbClr val="065692"/>
                </a:solidFill>
              </a:rPr>
              <a:t>clusterable</a:t>
            </a:r>
            <a:r>
              <a:rPr lang="en-US" sz="5400" b="1" dirty="0">
                <a:solidFill>
                  <a:srgbClr val="065692"/>
                </a:solidFill>
              </a:rPr>
              <a:t>?</a:t>
            </a:r>
            <a:endParaRPr lang="en-PH" sz="5400" b="1" dirty="0">
              <a:solidFill>
                <a:srgbClr val="065692"/>
              </a:solidFill>
            </a:endParaRPr>
          </a:p>
        </p:txBody>
      </p:sp>
      <p:sp>
        <p:nvSpPr>
          <p:cNvPr id="4" name="Content Placeholder 2">
            <a:extLst>
              <a:ext uri="{FF2B5EF4-FFF2-40B4-BE49-F238E27FC236}">
                <a16:creationId xmlns:a16="http://schemas.microsoft.com/office/drawing/2014/main" id="{DD3DC525-A159-0492-73B6-FCBE19B838D5}"/>
              </a:ext>
            </a:extLst>
          </p:cNvPr>
          <p:cNvSpPr txBox="1">
            <a:spLocks/>
          </p:cNvSpPr>
          <p:nvPr/>
        </p:nvSpPr>
        <p:spPr>
          <a:xfrm>
            <a:off x="1798505" y="1835189"/>
            <a:ext cx="8761340"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t>We used the </a:t>
            </a:r>
            <a:r>
              <a:rPr lang="en-US" sz="3600" b="1" dirty="0">
                <a:solidFill>
                  <a:srgbClr val="000000"/>
                </a:solidFill>
              </a:rPr>
              <a:t>Hopkins Statistic</a:t>
            </a:r>
            <a:r>
              <a:rPr lang="en-US" sz="3600" dirty="0">
                <a:solidFill>
                  <a:srgbClr val="000000"/>
                </a:solidFill>
              </a:rPr>
              <a:t> </a:t>
            </a:r>
            <a:r>
              <a:rPr lang="en-US" sz="3600" dirty="0"/>
              <a:t>to assess clustering tendency.</a:t>
            </a:r>
          </a:p>
        </p:txBody>
      </p:sp>
      <p:sp>
        <p:nvSpPr>
          <p:cNvPr id="5" name="Rectangle: Rounded Corners 4">
            <a:extLst>
              <a:ext uri="{FF2B5EF4-FFF2-40B4-BE49-F238E27FC236}">
                <a16:creationId xmlns:a16="http://schemas.microsoft.com/office/drawing/2014/main" id="{C887B35F-0D35-D98E-D4F4-B5C2E3E9DEF0}"/>
              </a:ext>
            </a:extLst>
          </p:cNvPr>
          <p:cNvSpPr/>
          <p:nvPr/>
        </p:nvSpPr>
        <p:spPr>
          <a:xfrm>
            <a:off x="1798505" y="3871963"/>
            <a:ext cx="2336661" cy="1921386"/>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0.9994</a:t>
            </a:r>
          </a:p>
        </p:txBody>
      </p:sp>
      <p:sp>
        <p:nvSpPr>
          <p:cNvPr id="6" name="Content Placeholder 2">
            <a:extLst>
              <a:ext uri="{FF2B5EF4-FFF2-40B4-BE49-F238E27FC236}">
                <a16:creationId xmlns:a16="http://schemas.microsoft.com/office/drawing/2014/main" id="{9FCFF63C-17AD-2342-DC14-C28E916ABB93}"/>
              </a:ext>
            </a:extLst>
          </p:cNvPr>
          <p:cNvSpPr txBox="1">
            <a:spLocks/>
          </p:cNvSpPr>
          <p:nvPr/>
        </p:nvSpPr>
        <p:spPr>
          <a:xfrm>
            <a:off x="1719240" y="3404659"/>
            <a:ext cx="2448584" cy="7278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i="1" dirty="0"/>
              <a:t>Result</a:t>
            </a:r>
            <a:endParaRPr lang="en-PH" b="1" i="1" dirty="0">
              <a:solidFill>
                <a:srgbClr val="065692"/>
              </a:solidFill>
            </a:endParaRPr>
          </a:p>
        </p:txBody>
      </p:sp>
      <p:sp>
        <p:nvSpPr>
          <p:cNvPr id="7" name="Content Placeholder 2">
            <a:extLst>
              <a:ext uri="{FF2B5EF4-FFF2-40B4-BE49-F238E27FC236}">
                <a16:creationId xmlns:a16="http://schemas.microsoft.com/office/drawing/2014/main" id="{8F0E6F79-B1D5-6D3D-C6F1-F4B037D008A8}"/>
              </a:ext>
            </a:extLst>
          </p:cNvPr>
          <p:cNvSpPr txBox="1">
            <a:spLocks/>
          </p:cNvSpPr>
          <p:nvPr/>
        </p:nvSpPr>
        <p:spPr>
          <a:xfrm>
            <a:off x="4445409" y="4214117"/>
            <a:ext cx="6984591" cy="12559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t>H &gt; 0.5, which means the data has a </a:t>
            </a:r>
            <a:r>
              <a:rPr lang="en-US" sz="3600" b="1" dirty="0"/>
              <a:t>significant tendency to cluster.</a:t>
            </a:r>
            <a:endParaRPr lang="en-PH" sz="3600" b="1" dirty="0">
              <a:solidFill>
                <a:srgbClr val="065692"/>
              </a:solidFill>
            </a:endParaRPr>
          </a:p>
        </p:txBody>
      </p:sp>
    </p:spTree>
    <p:extLst>
      <p:ext uri="{BB962C8B-B14F-4D97-AF65-F5344CB8AC3E}">
        <p14:creationId xmlns:p14="http://schemas.microsoft.com/office/powerpoint/2010/main" val="1864141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68A12E-25D8-4093-70FE-BAB8FB0719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C429F7-4864-DAB6-A073-E1FFFC555EFA}"/>
              </a:ext>
            </a:extLst>
          </p:cNvPr>
          <p:cNvSpPr>
            <a:spLocks noGrp="1"/>
          </p:cNvSpPr>
          <p:nvPr>
            <p:ph type="title"/>
          </p:nvPr>
        </p:nvSpPr>
        <p:spPr/>
        <p:txBody>
          <a:bodyPr/>
          <a:lstStyle/>
          <a:p>
            <a:r>
              <a:rPr lang="en-US" dirty="0"/>
              <a:t>Methodology</a:t>
            </a:r>
          </a:p>
        </p:txBody>
      </p:sp>
      <p:sp>
        <p:nvSpPr>
          <p:cNvPr id="3" name="Flowchart: Magnetic Disk 2">
            <a:extLst>
              <a:ext uri="{FF2B5EF4-FFF2-40B4-BE49-F238E27FC236}">
                <a16:creationId xmlns:a16="http://schemas.microsoft.com/office/drawing/2014/main" id="{C70E0FBC-3033-DB36-75C9-51748089C37A}"/>
              </a:ext>
            </a:extLst>
          </p:cNvPr>
          <p:cNvSpPr/>
          <p:nvPr/>
        </p:nvSpPr>
        <p:spPr>
          <a:xfrm>
            <a:off x="3280374" y="2135203"/>
            <a:ext cx="692168" cy="463753"/>
          </a:xfrm>
          <a:prstGeom prst="flowChartMagneticDisk">
            <a:avLst/>
          </a:prstGeom>
          <a:solidFill>
            <a:srgbClr val="DBFDA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Dataset</a:t>
            </a:r>
          </a:p>
        </p:txBody>
      </p:sp>
      <p:sp>
        <p:nvSpPr>
          <p:cNvPr id="4" name="Rectangle: Rounded Corners 3">
            <a:extLst>
              <a:ext uri="{FF2B5EF4-FFF2-40B4-BE49-F238E27FC236}">
                <a16:creationId xmlns:a16="http://schemas.microsoft.com/office/drawing/2014/main" id="{CDF2EF5E-FDF5-D347-4DF6-3325B77FF903}"/>
              </a:ext>
            </a:extLst>
          </p:cNvPr>
          <p:cNvSpPr/>
          <p:nvPr/>
        </p:nvSpPr>
        <p:spPr>
          <a:xfrm>
            <a:off x="3134903" y="3023459"/>
            <a:ext cx="962737" cy="463753"/>
          </a:xfrm>
          <a:prstGeom prst="roundRect">
            <a:avLst/>
          </a:prstGeom>
          <a:solidFill>
            <a:srgbClr val="CFC5E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Pre-processing</a:t>
            </a:r>
          </a:p>
        </p:txBody>
      </p:sp>
      <p:cxnSp>
        <p:nvCxnSpPr>
          <p:cNvPr id="5" name="Straight Arrow Connector 4">
            <a:extLst>
              <a:ext uri="{FF2B5EF4-FFF2-40B4-BE49-F238E27FC236}">
                <a16:creationId xmlns:a16="http://schemas.microsoft.com/office/drawing/2014/main" id="{9478CD12-253E-231B-6513-003E6A1F8C1C}"/>
              </a:ext>
            </a:extLst>
          </p:cNvPr>
          <p:cNvCxnSpPr>
            <a:cxnSpLocks/>
          </p:cNvCxnSpPr>
          <p:nvPr/>
        </p:nvCxnSpPr>
        <p:spPr>
          <a:xfrm>
            <a:off x="6036300" y="32549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5" name="Rectangle 24">
            <a:extLst>
              <a:ext uri="{FF2B5EF4-FFF2-40B4-BE49-F238E27FC236}">
                <a16:creationId xmlns:a16="http://schemas.microsoft.com/office/drawing/2014/main" id="{B15894CF-268A-4147-E08E-3CD24D56EA82}"/>
              </a:ext>
            </a:extLst>
          </p:cNvPr>
          <p:cNvSpPr/>
          <p:nvPr/>
        </p:nvSpPr>
        <p:spPr>
          <a:xfrm>
            <a:off x="4596657" y="257243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cxnSp>
        <p:nvCxnSpPr>
          <p:cNvPr id="26" name="Straight Arrow Connector 25">
            <a:extLst>
              <a:ext uri="{FF2B5EF4-FFF2-40B4-BE49-F238E27FC236}">
                <a16:creationId xmlns:a16="http://schemas.microsoft.com/office/drawing/2014/main" id="{B2125633-33D3-8945-C43D-F5A19DDE39BF}"/>
              </a:ext>
            </a:extLst>
          </p:cNvPr>
          <p:cNvCxnSpPr>
            <a:cxnSpLocks/>
          </p:cNvCxnSpPr>
          <p:nvPr/>
        </p:nvCxnSpPr>
        <p:spPr>
          <a:xfrm>
            <a:off x="4187837" y="32549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9E86D483-69C7-30B3-B3CD-EF33D463756E}"/>
              </a:ext>
            </a:extLst>
          </p:cNvPr>
          <p:cNvCxnSpPr>
            <a:cxnSpLocks/>
          </p:cNvCxnSpPr>
          <p:nvPr/>
        </p:nvCxnSpPr>
        <p:spPr>
          <a:xfrm rot="5400000">
            <a:off x="3459722" y="2810099"/>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8" name="Rectangle: Rounded Corners 27">
            <a:extLst>
              <a:ext uri="{FF2B5EF4-FFF2-40B4-BE49-F238E27FC236}">
                <a16:creationId xmlns:a16="http://schemas.microsoft.com/office/drawing/2014/main" id="{83D15E13-6F75-9977-3D37-EB131AE3F7E5}"/>
              </a:ext>
            </a:extLst>
          </p:cNvPr>
          <p:cNvSpPr/>
          <p:nvPr/>
        </p:nvSpPr>
        <p:spPr>
          <a:xfrm>
            <a:off x="4692136" y="202916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Unsupervised Learning</a:t>
            </a:r>
          </a:p>
        </p:txBody>
      </p:sp>
      <p:sp>
        <p:nvSpPr>
          <p:cNvPr id="29" name="Rectangle: Rounded Corners 28">
            <a:extLst>
              <a:ext uri="{FF2B5EF4-FFF2-40B4-BE49-F238E27FC236}">
                <a16:creationId xmlns:a16="http://schemas.microsoft.com/office/drawing/2014/main" id="{D95460B8-EAEA-3E7B-6EB5-945CD2721845}"/>
              </a:ext>
            </a:extLst>
          </p:cNvPr>
          <p:cNvSpPr/>
          <p:nvPr/>
        </p:nvSpPr>
        <p:spPr>
          <a:xfrm>
            <a:off x="4787618" y="2723035"/>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K-means</a:t>
            </a:r>
          </a:p>
        </p:txBody>
      </p:sp>
      <p:sp>
        <p:nvSpPr>
          <p:cNvPr id="30" name="Rectangle: Rounded Corners 29">
            <a:extLst>
              <a:ext uri="{FF2B5EF4-FFF2-40B4-BE49-F238E27FC236}">
                <a16:creationId xmlns:a16="http://schemas.microsoft.com/office/drawing/2014/main" id="{03DEB141-255E-E537-AEAA-B4BE2C156C30}"/>
              </a:ext>
            </a:extLst>
          </p:cNvPr>
          <p:cNvSpPr/>
          <p:nvPr/>
        </p:nvSpPr>
        <p:spPr>
          <a:xfrm>
            <a:off x="4779434" y="3326239"/>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K-medoids</a:t>
            </a:r>
          </a:p>
        </p:txBody>
      </p:sp>
      <p:sp>
        <p:nvSpPr>
          <p:cNvPr id="31" name="Rectangle: Rounded Corners 30">
            <a:extLst>
              <a:ext uri="{FF2B5EF4-FFF2-40B4-BE49-F238E27FC236}">
                <a16:creationId xmlns:a16="http://schemas.microsoft.com/office/drawing/2014/main" id="{4AC750A4-2FF7-43C3-3C26-C0E6FB94D50F}"/>
              </a:ext>
            </a:extLst>
          </p:cNvPr>
          <p:cNvSpPr/>
          <p:nvPr/>
        </p:nvSpPr>
        <p:spPr>
          <a:xfrm>
            <a:off x="6408259" y="3413531"/>
            <a:ext cx="1223969"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Train/Test </a:t>
            </a:r>
          </a:p>
          <a:p>
            <a:pPr algn="ctr"/>
            <a:r>
              <a:rPr lang="en-PH" sz="1100" dirty="0">
                <a:solidFill>
                  <a:schemeClr val="tx1"/>
                </a:solidFill>
              </a:rPr>
              <a:t>70-30</a:t>
            </a:r>
          </a:p>
        </p:txBody>
      </p:sp>
      <p:sp>
        <p:nvSpPr>
          <p:cNvPr id="32" name="Rectangle: Rounded Corners 31">
            <a:extLst>
              <a:ext uri="{FF2B5EF4-FFF2-40B4-BE49-F238E27FC236}">
                <a16:creationId xmlns:a16="http://schemas.microsoft.com/office/drawing/2014/main" id="{69C85354-B802-B99D-C84C-E30A95B201AE}"/>
              </a:ext>
            </a:extLst>
          </p:cNvPr>
          <p:cNvSpPr/>
          <p:nvPr/>
        </p:nvSpPr>
        <p:spPr>
          <a:xfrm>
            <a:off x="8169287" y="200153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Supervised Learning</a:t>
            </a:r>
          </a:p>
        </p:txBody>
      </p:sp>
      <p:sp>
        <p:nvSpPr>
          <p:cNvPr id="33" name="Rectangle: Rounded Corners 32">
            <a:extLst>
              <a:ext uri="{FF2B5EF4-FFF2-40B4-BE49-F238E27FC236}">
                <a16:creationId xmlns:a16="http://schemas.microsoft.com/office/drawing/2014/main" id="{3EAAA94B-0FD6-1228-5C61-ACF40B9459BE}"/>
              </a:ext>
            </a:extLst>
          </p:cNvPr>
          <p:cNvSpPr/>
          <p:nvPr/>
        </p:nvSpPr>
        <p:spPr>
          <a:xfrm>
            <a:off x="8264769" y="2695405"/>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SVM</a:t>
            </a:r>
          </a:p>
        </p:txBody>
      </p:sp>
      <p:sp>
        <p:nvSpPr>
          <p:cNvPr id="34" name="Rectangle: Rounded Corners 33">
            <a:extLst>
              <a:ext uri="{FF2B5EF4-FFF2-40B4-BE49-F238E27FC236}">
                <a16:creationId xmlns:a16="http://schemas.microsoft.com/office/drawing/2014/main" id="{3ED0C148-EED5-F4D0-E541-C171C9483DED}"/>
              </a:ext>
            </a:extLst>
          </p:cNvPr>
          <p:cNvSpPr/>
          <p:nvPr/>
        </p:nvSpPr>
        <p:spPr>
          <a:xfrm>
            <a:off x="8256585" y="3298609"/>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XGBoost</a:t>
            </a:r>
          </a:p>
        </p:txBody>
      </p:sp>
      <p:cxnSp>
        <p:nvCxnSpPr>
          <p:cNvPr id="35" name="Straight Arrow Connector 34">
            <a:extLst>
              <a:ext uri="{FF2B5EF4-FFF2-40B4-BE49-F238E27FC236}">
                <a16:creationId xmlns:a16="http://schemas.microsoft.com/office/drawing/2014/main" id="{600ED205-176B-B472-1B0E-EFC323CA3A67}"/>
              </a:ext>
            </a:extLst>
          </p:cNvPr>
          <p:cNvCxnSpPr>
            <a:cxnSpLocks/>
          </p:cNvCxnSpPr>
          <p:nvPr/>
        </p:nvCxnSpPr>
        <p:spPr>
          <a:xfrm>
            <a:off x="7665809" y="3239542"/>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Rectangle: Rounded Corners 36">
            <a:extLst>
              <a:ext uri="{FF2B5EF4-FFF2-40B4-BE49-F238E27FC236}">
                <a16:creationId xmlns:a16="http://schemas.microsoft.com/office/drawing/2014/main" id="{DD97B2C9-4BC5-4907-8FB4-59615C287DCC}"/>
              </a:ext>
            </a:extLst>
          </p:cNvPr>
          <p:cNvSpPr/>
          <p:nvPr/>
        </p:nvSpPr>
        <p:spPr>
          <a:xfrm>
            <a:off x="3723532" y="4560759"/>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Hopkins Statistic</a:t>
            </a:r>
          </a:p>
        </p:txBody>
      </p:sp>
      <p:sp>
        <p:nvSpPr>
          <p:cNvPr id="38" name="Rectangle: Rounded Corners 37">
            <a:extLst>
              <a:ext uri="{FF2B5EF4-FFF2-40B4-BE49-F238E27FC236}">
                <a16:creationId xmlns:a16="http://schemas.microsoft.com/office/drawing/2014/main" id="{ABED2067-3D4F-A201-63AE-D2AE81F47F80}"/>
              </a:ext>
            </a:extLst>
          </p:cNvPr>
          <p:cNvSpPr/>
          <p:nvPr/>
        </p:nvSpPr>
        <p:spPr>
          <a:xfrm>
            <a:off x="4779434" y="4560759"/>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Elbow Method</a:t>
            </a:r>
          </a:p>
        </p:txBody>
      </p:sp>
      <p:sp>
        <p:nvSpPr>
          <p:cNvPr id="39" name="Rectangle: Rounded Corners 38">
            <a:extLst>
              <a:ext uri="{FF2B5EF4-FFF2-40B4-BE49-F238E27FC236}">
                <a16:creationId xmlns:a16="http://schemas.microsoft.com/office/drawing/2014/main" id="{AF0F4221-4F7B-FDBC-D073-FC9E992E69EB}"/>
              </a:ext>
            </a:extLst>
          </p:cNvPr>
          <p:cNvSpPr/>
          <p:nvPr/>
        </p:nvSpPr>
        <p:spPr>
          <a:xfrm>
            <a:off x="5835336" y="4560758"/>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Silhouette Score</a:t>
            </a:r>
          </a:p>
        </p:txBody>
      </p:sp>
      <p:sp>
        <p:nvSpPr>
          <p:cNvPr id="40" name="Rectangle: Rounded Corners 39">
            <a:extLst>
              <a:ext uri="{FF2B5EF4-FFF2-40B4-BE49-F238E27FC236}">
                <a16:creationId xmlns:a16="http://schemas.microsoft.com/office/drawing/2014/main" id="{1C03CF17-70B3-60D5-DB90-122AFA64654F}"/>
              </a:ext>
            </a:extLst>
          </p:cNvPr>
          <p:cNvSpPr/>
          <p:nvPr/>
        </p:nvSpPr>
        <p:spPr>
          <a:xfrm>
            <a:off x="4590319" y="4034681"/>
            <a:ext cx="1340963"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Diagnostic Metrics</a:t>
            </a:r>
          </a:p>
        </p:txBody>
      </p:sp>
      <p:sp>
        <p:nvSpPr>
          <p:cNvPr id="43" name="Rectangle: Rounded Corners 42">
            <a:extLst>
              <a:ext uri="{FF2B5EF4-FFF2-40B4-BE49-F238E27FC236}">
                <a16:creationId xmlns:a16="http://schemas.microsoft.com/office/drawing/2014/main" id="{8693E581-7B60-EBED-0D42-070F1D5E8C1F}"/>
              </a:ext>
            </a:extLst>
          </p:cNvPr>
          <p:cNvSpPr/>
          <p:nvPr/>
        </p:nvSpPr>
        <p:spPr>
          <a:xfrm>
            <a:off x="6408259" y="2695404"/>
            <a:ext cx="1223970"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Cluster Characteristics</a:t>
            </a:r>
          </a:p>
        </p:txBody>
      </p:sp>
      <p:sp>
        <p:nvSpPr>
          <p:cNvPr id="46" name="Rectangle: Rounded Corners 45">
            <a:extLst>
              <a:ext uri="{FF2B5EF4-FFF2-40B4-BE49-F238E27FC236}">
                <a16:creationId xmlns:a16="http://schemas.microsoft.com/office/drawing/2014/main" id="{424A16C4-0324-EBD6-A2FE-7A48B888A156}"/>
              </a:ext>
            </a:extLst>
          </p:cNvPr>
          <p:cNvSpPr/>
          <p:nvPr/>
        </p:nvSpPr>
        <p:spPr>
          <a:xfrm>
            <a:off x="3129823" y="3928888"/>
            <a:ext cx="962737" cy="463753"/>
          </a:xfrm>
          <a:prstGeom prst="roundRect">
            <a:avLst/>
          </a:prstGeom>
          <a:solidFill>
            <a:schemeClr val="tx2">
              <a:lumMod val="10000"/>
              <a:lumOff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EDA</a:t>
            </a:r>
          </a:p>
        </p:txBody>
      </p:sp>
      <p:cxnSp>
        <p:nvCxnSpPr>
          <p:cNvPr id="47" name="Straight Arrow Connector 46">
            <a:extLst>
              <a:ext uri="{FF2B5EF4-FFF2-40B4-BE49-F238E27FC236}">
                <a16:creationId xmlns:a16="http://schemas.microsoft.com/office/drawing/2014/main" id="{598DF185-7EE3-F340-9755-6AF8BDCD8B44}"/>
              </a:ext>
            </a:extLst>
          </p:cNvPr>
          <p:cNvCxnSpPr>
            <a:cxnSpLocks/>
          </p:cNvCxnSpPr>
          <p:nvPr/>
        </p:nvCxnSpPr>
        <p:spPr>
          <a:xfrm rot="5400000">
            <a:off x="3454186" y="370583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8" name="Rectangle 47">
            <a:extLst>
              <a:ext uri="{FF2B5EF4-FFF2-40B4-BE49-F238E27FC236}">
                <a16:creationId xmlns:a16="http://schemas.microsoft.com/office/drawing/2014/main" id="{350C48AB-0DE3-C9FA-7E82-52C99ADBE741}"/>
              </a:ext>
            </a:extLst>
          </p:cNvPr>
          <p:cNvSpPr/>
          <p:nvPr/>
        </p:nvSpPr>
        <p:spPr>
          <a:xfrm>
            <a:off x="2947658" y="1865630"/>
            <a:ext cx="6602742" cy="3329940"/>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9" name="Rectangle 48">
            <a:extLst>
              <a:ext uri="{FF2B5EF4-FFF2-40B4-BE49-F238E27FC236}">
                <a16:creationId xmlns:a16="http://schemas.microsoft.com/office/drawing/2014/main" id="{CBBFB439-A5A6-1543-5B63-4C1F26988DB5}"/>
              </a:ext>
            </a:extLst>
          </p:cNvPr>
          <p:cNvSpPr/>
          <p:nvPr/>
        </p:nvSpPr>
        <p:spPr>
          <a:xfrm>
            <a:off x="8081692" y="257243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4132814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431492-10D5-9CD5-C0C0-EFEC8EEC739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4C9860-5D2F-1413-BAD6-901D236674FD}"/>
              </a:ext>
            </a:extLst>
          </p:cNvPr>
          <p:cNvSpPr>
            <a:spLocks noGrp="1"/>
          </p:cNvSpPr>
          <p:nvPr>
            <p:ph idx="1"/>
          </p:nvPr>
        </p:nvSpPr>
        <p:spPr>
          <a:xfrm>
            <a:off x="250038" y="1800693"/>
            <a:ext cx="11691923" cy="1798433"/>
          </a:xfrm>
        </p:spPr>
        <p:txBody>
          <a:bodyPr>
            <a:normAutofit/>
          </a:bodyPr>
          <a:lstStyle/>
          <a:p>
            <a:pPr marL="0" indent="0" algn="ctr">
              <a:buNone/>
            </a:pPr>
            <a:r>
              <a:rPr lang="en-US" sz="5400" dirty="0"/>
              <a:t>We need to find the </a:t>
            </a:r>
            <a:r>
              <a:rPr lang="en-US" sz="5400" b="1" dirty="0">
                <a:solidFill>
                  <a:srgbClr val="065692"/>
                </a:solidFill>
              </a:rPr>
              <a:t>best ‘k’ </a:t>
            </a:r>
            <a:r>
              <a:rPr lang="en-US" sz="5400" dirty="0"/>
              <a:t>for our clustering algorithms.</a:t>
            </a:r>
            <a:endParaRPr lang="en-PH" sz="5400" b="1" dirty="0">
              <a:solidFill>
                <a:srgbClr val="065692"/>
              </a:solidFill>
            </a:endParaRPr>
          </a:p>
        </p:txBody>
      </p:sp>
      <p:sp>
        <p:nvSpPr>
          <p:cNvPr id="4" name="Content Placeholder 2">
            <a:extLst>
              <a:ext uri="{FF2B5EF4-FFF2-40B4-BE49-F238E27FC236}">
                <a16:creationId xmlns:a16="http://schemas.microsoft.com/office/drawing/2014/main" id="{47315C1C-D9F7-3E8A-6B93-50FE4C5B81E9}"/>
              </a:ext>
            </a:extLst>
          </p:cNvPr>
          <p:cNvSpPr txBox="1">
            <a:spLocks/>
          </p:cNvSpPr>
          <p:nvPr/>
        </p:nvSpPr>
        <p:spPr>
          <a:xfrm>
            <a:off x="1778841" y="3665274"/>
            <a:ext cx="8761340" cy="1434017"/>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t>We used the </a:t>
            </a:r>
            <a:r>
              <a:rPr lang="en-US" sz="3600" b="1" dirty="0">
                <a:solidFill>
                  <a:srgbClr val="000000"/>
                </a:solidFill>
              </a:rPr>
              <a:t>Elbow Method, </a:t>
            </a:r>
            <a:r>
              <a:rPr lang="en-US" sz="3600" dirty="0">
                <a:solidFill>
                  <a:srgbClr val="000000"/>
                </a:solidFill>
              </a:rPr>
              <a:t>which plots the </a:t>
            </a:r>
            <a:r>
              <a:rPr lang="en-US" sz="3600" i="1" dirty="0">
                <a:solidFill>
                  <a:srgbClr val="000000"/>
                </a:solidFill>
              </a:rPr>
              <a:t>within-cluster variance </a:t>
            </a:r>
            <a:r>
              <a:rPr lang="en-US" sz="3600" dirty="0">
                <a:solidFill>
                  <a:srgbClr val="000000"/>
                </a:solidFill>
              </a:rPr>
              <a:t>against </a:t>
            </a:r>
            <a:br>
              <a:rPr lang="en-US" sz="3600" dirty="0">
                <a:solidFill>
                  <a:srgbClr val="000000"/>
                </a:solidFill>
              </a:rPr>
            </a:br>
            <a:r>
              <a:rPr lang="en-US" sz="3600" dirty="0">
                <a:solidFill>
                  <a:srgbClr val="000000"/>
                </a:solidFill>
              </a:rPr>
              <a:t>the </a:t>
            </a:r>
            <a:r>
              <a:rPr lang="en-US" sz="3600" i="1" dirty="0">
                <a:solidFill>
                  <a:srgbClr val="000000"/>
                </a:solidFill>
              </a:rPr>
              <a:t>number of clusters</a:t>
            </a:r>
            <a:r>
              <a:rPr lang="en-US" sz="3600" dirty="0">
                <a:solidFill>
                  <a:srgbClr val="000000"/>
                </a:solidFill>
              </a:rPr>
              <a:t>.</a:t>
            </a:r>
            <a:endParaRPr lang="en-US" sz="3600" dirty="0"/>
          </a:p>
        </p:txBody>
      </p:sp>
    </p:spTree>
    <p:extLst>
      <p:ext uri="{BB962C8B-B14F-4D97-AF65-F5344CB8AC3E}">
        <p14:creationId xmlns:p14="http://schemas.microsoft.com/office/powerpoint/2010/main" val="2768447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FEBD144-73B4-CCEB-6990-64989DC7616F}"/>
            </a:ext>
          </a:extLst>
        </p:cNvPr>
        <p:cNvGrpSpPr/>
        <p:nvPr/>
      </p:nvGrpSpPr>
      <p:grpSpPr>
        <a:xfrm>
          <a:off x="0" y="0"/>
          <a:ext cx="0" cy="0"/>
          <a:chOff x="0" y="0"/>
          <a:chExt cx="0" cy="0"/>
        </a:xfrm>
      </p:grpSpPr>
      <p:pic>
        <p:nvPicPr>
          <p:cNvPr id="7" name="Picture 6" descr="A graph of a number of clutter&#10;&#10;AI-generated content may be incorrect.">
            <a:extLst>
              <a:ext uri="{FF2B5EF4-FFF2-40B4-BE49-F238E27FC236}">
                <a16:creationId xmlns:a16="http://schemas.microsoft.com/office/drawing/2014/main" id="{9FAA6ADF-0143-0EE6-0316-A9D6B671D3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4318" y="643466"/>
            <a:ext cx="8103364" cy="5571067"/>
          </a:xfrm>
          <a:prstGeom prst="rect">
            <a:avLst/>
          </a:prstGeom>
        </p:spPr>
      </p:pic>
      <p:sp>
        <p:nvSpPr>
          <p:cNvPr id="8" name="Content Placeholder 2">
            <a:extLst>
              <a:ext uri="{FF2B5EF4-FFF2-40B4-BE49-F238E27FC236}">
                <a16:creationId xmlns:a16="http://schemas.microsoft.com/office/drawing/2014/main" id="{FBB8B2D1-B88D-26CD-1656-7F1CD728639B}"/>
              </a:ext>
            </a:extLst>
          </p:cNvPr>
          <p:cNvSpPr>
            <a:spLocks noGrp="1"/>
          </p:cNvSpPr>
          <p:nvPr>
            <p:ph idx="1"/>
          </p:nvPr>
        </p:nvSpPr>
        <p:spPr>
          <a:xfrm>
            <a:off x="5787923" y="1952124"/>
            <a:ext cx="3928309" cy="1476875"/>
          </a:xfrm>
          <a:solidFill>
            <a:srgbClr val="DCEAF7"/>
          </a:solidFill>
          <a:ln>
            <a:solidFill>
              <a:schemeClr val="tx1"/>
            </a:solidFill>
          </a:ln>
        </p:spPr>
        <p:txBody>
          <a:bodyPr>
            <a:normAutofit lnSpcReduction="10000"/>
          </a:bodyPr>
          <a:lstStyle/>
          <a:p>
            <a:pPr marL="0" indent="0" algn="ctr">
              <a:buNone/>
            </a:pPr>
            <a:r>
              <a:rPr lang="en-US" dirty="0"/>
              <a:t>This suggests that </a:t>
            </a:r>
            <a:r>
              <a:rPr lang="en-US" b="1" dirty="0">
                <a:solidFill>
                  <a:srgbClr val="065692"/>
                </a:solidFill>
              </a:rPr>
              <a:t>four</a:t>
            </a:r>
            <a:r>
              <a:rPr lang="en-US" dirty="0"/>
              <a:t> is the most natural number of clusters in the data.</a:t>
            </a:r>
          </a:p>
        </p:txBody>
      </p:sp>
    </p:spTree>
    <p:extLst>
      <p:ext uri="{BB962C8B-B14F-4D97-AF65-F5344CB8AC3E}">
        <p14:creationId xmlns:p14="http://schemas.microsoft.com/office/powerpoint/2010/main" val="3052000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3409229-0F5C-AE34-F1A8-3CB6F6A73952}"/>
            </a:ext>
          </a:extLst>
        </p:cNvPr>
        <p:cNvGrpSpPr/>
        <p:nvPr/>
      </p:nvGrpSpPr>
      <p:grpSpPr>
        <a:xfrm>
          <a:off x="0" y="0"/>
          <a:ext cx="0" cy="0"/>
          <a:chOff x="0" y="0"/>
          <a:chExt cx="0" cy="0"/>
        </a:xfrm>
      </p:grpSpPr>
      <p:pic>
        <p:nvPicPr>
          <p:cNvPr id="5" name="Picture 4" descr="A screenshot of a graph&#10;&#10;AI-generated content may be incorrect.">
            <a:extLst>
              <a:ext uri="{FF2B5EF4-FFF2-40B4-BE49-F238E27FC236}">
                <a16:creationId xmlns:a16="http://schemas.microsoft.com/office/drawing/2014/main" id="{E30D944D-EF16-987D-A626-4248B8820A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4846" y="453322"/>
            <a:ext cx="10062308" cy="4961189"/>
          </a:xfrm>
          <a:prstGeom prst="rect">
            <a:avLst/>
          </a:prstGeom>
        </p:spPr>
      </p:pic>
      <p:sp>
        <p:nvSpPr>
          <p:cNvPr id="9" name="Content Placeholder 2">
            <a:extLst>
              <a:ext uri="{FF2B5EF4-FFF2-40B4-BE49-F238E27FC236}">
                <a16:creationId xmlns:a16="http://schemas.microsoft.com/office/drawing/2014/main" id="{EE36C964-7068-7E51-31DC-C5C2FFBE9289}"/>
              </a:ext>
            </a:extLst>
          </p:cNvPr>
          <p:cNvSpPr>
            <a:spLocks noGrp="1"/>
          </p:cNvSpPr>
          <p:nvPr>
            <p:ph idx="1"/>
          </p:nvPr>
        </p:nvSpPr>
        <p:spPr>
          <a:xfrm>
            <a:off x="1850110" y="5490711"/>
            <a:ext cx="3928309" cy="773173"/>
          </a:xfrm>
          <a:solidFill>
            <a:srgbClr val="DCEAF7"/>
          </a:solidFill>
          <a:ln>
            <a:solidFill>
              <a:schemeClr val="tx1"/>
            </a:solidFill>
          </a:ln>
        </p:spPr>
        <p:txBody>
          <a:bodyPr>
            <a:normAutofit/>
          </a:bodyPr>
          <a:lstStyle/>
          <a:p>
            <a:pPr marL="0" indent="0">
              <a:buNone/>
            </a:pPr>
            <a:r>
              <a:rPr lang="en-US" sz="2400" b="1" dirty="0"/>
              <a:t>Silhouette Score </a:t>
            </a:r>
            <a:r>
              <a:rPr lang="en-US" sz="2400" dirty="0"/>
              <a:t>= 0.2373, </a:t>
            </a:r>
            <a:r>
              <a:rPr lang="en-US" sz="2400" b="1" dirty="0"/>
              <a:t>Time </a:t>
            </a:r>
            <a:r>
              <a:rPr lang="en-US" sz="2400" dirty="0"/>
              <a:t>= 0.0057s</a:t>
            </a:r>
          </a:p>
        </p:txBody>
      </p:sp>
      <p:sp>
        <p:nvSpPr>
          <p:cNvPr id="11" name="Content Placeholder 2">
            <a:extLst>
              <a:ext uri="{FF2B5EF4-FFF2-40B4-BE49-F238E27FC236}">
                <a16:creationId xmlns:a16="http://schemas.microsoft.com/office/drawing/2014/main" id="{40559C41-987C-C57B-7818-B7EC5E5CD515}"/>
              </a:ext>
            </a:extLst>
          </p:cNvPr>
          <p:cNvSpPr txBox="1">
            <a:spLocks/>
          </p:cNvSpPr>
          <p:nvPr/>
        </p:nvSpPr>
        <p:spPr>
          <a:xfrm>
            <a:off x="6907577" y="5490710"/>
            <a:ext cx="3928309" cy="773173"/>
          </a:xfrm>
          <a:prstGeom prst="rect">
            <a:avLst/>
          </a:prstGeom>
          <a:solidFill>
            <a:srgbClr val="DCEAF7"/>
          </a:solidFill>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t>Silhouette Score </a:t>
            </a:r>
            <a:r>
              <a:rPr lang="en-US" sz="2400" dirty="0"/>
              <a:t>= 0.2353, </a:t>
            </a:r>
            <a:r>
              <a:rPr lang="en-US" sz="2400" b="1" dirty="0"/>
              <a:t>Time </a:t>
            </a:r>
            <a:r>
              <a:rPr lang="en-US" sz="2400" dirty="0"/>
              <a:t>= 3.4539s</a:t>
            </a:r>
          </a:p>
        </p:txBody>
      </p:sp>
    </p:spTree>
    <p:extLst>
      <p:ext uri="{BB962C8B-B14F-4D97-AF65-F5344CB8AC3E}">
        <p14:creationId xmlns:p14="http://schemas.microsoft.com/office/powerpoint/2010/main" val="3424120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987D4C5-4686-B410-041A-89744975BCDB}"/>
            </a:ext>
          </a:extLst>
        </p:cNvPr>
        <p:cNvGrpSpPr/>
        <p:nvPr/>
      </p:nvGrpSpPr>
      <p:grpSpPr>
        <a:xfrm>
          <a:off x="0" y="0"/>
          <a:ext cx="0" cy="0"/>
          <a:chOff x="0" y="0"/>
          <a:chExt cx="0" cy="0"/>
        </a:xfrm>
      </p:grpSpPr>
      <p:pic>
        <p:nvPicPr>
          <p:cNvPr id="6" name="Picture 5" descr="A graph with red and blue lines&#10;&#10;AI-generated content may be incorrect.">
            <a:extLst>
              <a:ext uri="{FF2B5EF4-FFF2-40B4-BE49-F238E27FC236}">
                <a16:creationId xmlns:a16="http://schemas.microsoft.com/office/drawing/2014/main" id="{8BB7B3EF-A387-D7A8-FDF1-79DDE84FB5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7978" y="175253"/>
            <a:ext cx="9336043" cy="6507493"/>
          </a:xfrm>
          <a:prstGeom prst="rect">
            <a:avLst/>
          </a:prstGeom>
        </p:spPr>
      </p:pic>
    </p:spTree>
    <p:extLst>
      <p:ext uri="{BB962C8B-B14F-4D97-AF65-F5344CB8AC3E}">
        <p14:creationId xmlns:p14="http://schemas.microsoft.com/office/powerpoint/2010/main" val="1940813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B197541-9DD4-876C-25D1-D6C9C96333E0}"/>
            </a:ext>
          </a:extLst>
        </p:cNvPr>
        <p:cNvGrpSpPr/>
        <p:nvPr/>
      </p:nvGrpSpPr>
      <p:grpSpPr>
        <a:xfrm>
          <a:off x="0" y="0"/>
          <a:ext cx="0" cy="0"/>
          <a:chOff x="0" y="0"/>
          <a:chExt cx="0" cy="0"/>
        </a:xfrm>
      </p:grpSpPr>
      <p:pic>
        <p:nvPicPr>
          <p:cNvPr id="5" name="Picture 4" descr="A screen shot of a graph&#10;&#10;AI-generated content may be incorrect.">
            <a:extLst>
              <a:ext uri="{FF2B5EF4-FFF2-40B4-BE49-F238E27FC236}">
                <a16:creationId xmlns:a16="http://schemas.microsoft.com/office/drawing/2014/main" id="{57FB2433-CC05-1735-D549-3FA46FFD50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2470" y="341453"/>
            <a:ext cx="7434805" cy="6281254"/>
          </a:xfrm>
          <a:prstGeom prst="rect">
            <a:avLst/>
          </a:prstGeom>
        </p:spPr>
      </p:pic>
      <p:pic>
        <p:nvPicPr>
          <p:cNvPr id="7" name="Picture 6" descr="A screenshot of a graph&#10;&#10;AI-generated content may be incorrect.">
            <a:extLst>
              <a:ext uri="{FF2B5EF4-FFF2-40B4-BE49-F238E27FC236}">
                <a16:creationId xmlns:a16="http://schemas.microsoft.com/office/drawing/2014/main" id="{92931BCB-E789-784C-2626-7658BBF64649}"/>
              </a:ext>
            </a:extLst>
          </p:cNvPr>
          <p:cNvPicPr>
            <a:picLocks noChangeAspect="1"/>
          </p:cNvPicPr>
          <p:nvPr/>
        </p:nvPicPr>
        <p:blipFill>
          <a:blip r:embed="rId3"/>
          <a:stretch>
            <a:fillRect/>
          </a:stretch>
        </p:blipFill>
        <p:spPr>
          <a:xfrm>
            <a:off x="219921" y="4433131"/>
            <a:ext cx="6516223" cy="1570456"/>
          </a:xfrm>
          <a:prstGeom prst="rect">
            <a:avLst/>
          </a:prstGeom>
          <a:ln w="12700">
            <a:solidFill>
              <a:schemeClr val="tx1"/>
            </a:solidFill>
          </a:ln>
        </p:spPr>
      </p:pic>
      <p:pic>
        <p:nvPicPr>
          <p:cNvPr id="9" name="Picture 8" descr="A screenshot of a computer&#10;&#10;AI-generated content may be incorrect.">
            <a:extLst>
              <a:ext uri="{FF2B5EF4-FFF2-40B4-BE49-F238E27FC236}">
                <a16:creationId xmlns:a16="http://schemas.microsoft.com/office/drawing/2014/main" id="{4352CCB3-FB37-28D5-D2CA-28FB626C075B}"/>
              </a:ext>
            </a:extLst>
          </p:cNvPr>
          <p:cNvPicPr>
            <a:picLocks noChangeAspect="1"/>
          </p:cNvPicPr>
          <p:nvPr/>
        </p:nvPicPr>
        <p:blipFill>
          <a:blip r:embed="rId4"/>
          <a:stretch>
            <a:fillRect/>
          </a:stretch>
        </p:blipFill>
        <p:spPr>
          <a:xfrm>
            <a:off x="219921" y="635510"/>
            <a:ext cx="4463192" cy="3578718"/>
          </a:xfrm>
          <a:prstGeom prst="rect">
            <a:avLst/>
          </a:prstGeom>
          <a:ln w="12700">
            <a:solidFill>
              <a:schemeClr val="tx1"/>
            </a:solidFill>
          </a:ln>
        </p:spPr>
      </p:pic>
    </p:spTree>
    <p:extLst>
      <p:ext uri="{BB962C8B-B14F-4D97-AF65-F5344CB8AC3E}">
        <p14:creationId xmlns:p14="http://schemas.microsoft.com/office/powerpoint/2010/main" val="843869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A7D5F-F763-36EE-D7CF-38797DB4839E}"/>
              </a:ext>
            </a:extLst>
          </p:cNvPr>
          <p:cNvSpPr>
            <a:spLocks noGrp="1"/>
          </p:cNvSpPr>
          <p:nvPr>
            <p:ph type="title"/>
          </p:nvPr>
        </p:nvSpPr>
        <p:spPr/>
        <p:txBody>
          <a:bodyPr/>
          <a:lstStyle/>
          <a:p>
            <a:r>
              <a:rPr lang="en-US" dirty="0"/>
              <a:t>Introduction &amp; Problem Statement</a:t>
            </a:r>
          </a:p>
        </p:txBody>
      </p:sp>
      <p:sp>
        <p:nvSpPr>
          <p:cNvPr id="3" name="Content Placeholder 2">
            <a:extLst>
              <a:ext uri="{FF2B5EF4-FFF2-40B4-BE49-F238E27FC236}">
                <a16:creationId xmlns:a16="http://schemas.microsoft.com/office/drawing/2014/main" id="{D3C3ADF2-46C8-4BB5-1432-74F9D24B70FF}"/>
              </a:ext>
            </a:extLst>
          </p:cNvPr>
          <p:cNvSpPr>
            <a:spLocks noGrp="1"/>
          </p:cNvSpPr>
          <p:nvPr>
            <p:ph idx="1"/>
          </p:nvPr>
        </p:nvSpPr>
        <p:spPr/>
        <p:txBody>
          <a:bodyPr>
            <a:normAutofit/>
          </a:bodyPr>
          <a:lstStyle/>
          <a:p>
            <a:r>
              <a:rPr lang="en-US" sz="2000" dirty="0"/>
              <a:t>On September 30, 2025, a deathly magnitude 6.9 earthquake struck offshore near Bogo City, Cebu, in an area previously considered a low-risk due to low seismic activity over the past 400 years. </a:t>
            </a:r>
          </a:p>
          <a:p>
            <a:r>
              <a:rPr lang="en-US" sz="2000" b="1" dirty="0"/>
              <a:t>Problem Statement: </a:t>
            </a:r>
            <a:r>
              <a:rPr lang="en-US" sz="2000" dirty="0"/>
              <a:t>The rupture revealed a previously unidentified fault system –Bogo Bay Fault-- highlighting the need for detailed post-event analysis to better understand its geometry and seismic activity.</a:t>
            </a:r>
          </a:p>
          <a:p>
            <a:r>
              <a:rPr lang="en-US" sz="2000" b="1" dirty="0"/>
              <a:t>Research Hypothesis: </a:t>
            </a:r>
            <a:r>
              <a:rPr lang="en-US" sz="2000" dirty="0"/>
              <a:t>The aftershock sequence of the 2025 Bogo City earthquake contains distinct, separable clusters driven by differences in location, depth, magnitude, and timing. These clusters will exhibit high separability under supervised models (SVC and </a:t>
            </a:r>
            <a:r>
              <a:rPr lang="en-US" sz="2000" dirty="0" err="1"/>
              <a:t>XGBoost</a:t>
            </a:r>
            <a:r>
              <a:rPr lang="en-US" sz="2000" dirty="0"/>
              <a:t>), thereby validating the feature-importance patterns observed in the unsupervised analysis.</a:t>
            </a:r>
          </a:p>
        </p:txBody>
      </p:sp>
    </p:spTree>
    <p:extLst>
      <p:ext uri="{BB962C8B-B14F-4D97-AF65-F5344CB8AC3E}">
        <p14:creationId xmlns:p14="http://schemas.microsoft.com/office/powerpoint/2010/main" val="92432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BE4C0D-754A-FB4C-1DEA-EA1CF2C4A576}"/>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E6F18380-EC40-9B6A-8A24-D6F9E3DC2D30}"/>
              </a:ext>
            </a:extLst>
          </p:cNvPr>
          <p:cNvSpPr>
            <a:spLocks noGrp="1"/>
          </p:cNvSpPr>
          <p:nvPr>
            <p:ph type="title"/>
          </p:nvPr>
        </p:nvSpPr>
        <p:spPr>
          <a:xfrm>
            <a:off x="149621" y="2766218"/>
            <a:ext cx="11892757" cy="1325563"/>
          </a:xfrm>
        </p:spPr>
        <p:txBody>
          <a:bodyPr>
            <a:noAutofit/>
          </a:bodyPr>
          <a:lstStyle/>
          <a:p>
            <a:pPr algn="ctr"/>
            <a:r>
              <a:rPr lang="en-US" sz="5400" b="1" dirty="0">
                <a:solidFill>
                  <a:srgbClr val="065692"/>
                </a:solidFill>
              </a:rPr>
              <a:t>Step 2: Supervised Learning</a:t>
            </a:r>
          </a:p>
        </p:txBody>
      </p:sp>
    </p:spTree>
    <p:extLst>
      <p:ext uri="{BB962C8B-B14F-4D97-AF65-F5344CB8AC3E}">
        <p14:creationId xmlns:p14="http://schemas.microsoft.com/office/powerpoint/2010/main" val="1349852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32F152-E29C-FC3E-01ED-78159265975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2A2981-1822-04E5-C413-68E05A6AD0A5}"/>
              </a:ext>
            </a:extLst>
          </p:cNvPr>
          <p:cNvSpPr>
            <a:spLocks noGrp="1"/>
          </p:cNvSpPr>
          <p:nvPr>
            <p:ph idx="1"/>
          </p:nvPr>
        </p:nvSpPr>
        <p:spPr>
          <a:xfrm>
            <a:off x="1715330" y="1995750"/>
            <a:ext cx="8888361" cy="1798433"/>
          </a:xfrm>
        </p:spPr>
        <p:txBody>
          <a:bodyPr>
            <a:normAutofit fontScale="92500" lnSpcReduction="20000"/>
          </a:bodyPr>
          <a:lstStyle/>
          <a:p>
            <a:pPr marL="0" indent="0" algn="ctr">
              <a:buNone/>
            </a:pPr>
            <a:r>
              <a:rPr lang="en-US" sz="5400" dirty="0"/>
              <a:t>Test if the clusters identified by </a:t>
            </a:r>
            <a:r>
              <a:rPr lang="en-US" sz="5400" b="1" dirty="0">
                <a:solidFill>
                  <a:srgbClr val="065692"/>
                </a:solidFill>
              </a:rPr>
              <a:t>K-Means </a:t>
            </a:r>
            <a:r>
              <a:rPr lang="en-US" sz="5400" dirty="0"/>
              <a:t>are truly </a:t>
            </a:r>
            <a:r>
              <a:rPr lang="en-US" sz="5400" b="1" dirty="0">
                <a:solidFill>
                  <a:srgbClr val="065692"/>
                </a:solidFill>
              </a:rPr>
              <a:t>meaningful </a:t>
            </a:r>
            <a:r>
              <a:rPr lang="en-US" sz="5400" dirty="0"/>
              <a:t>and</a:t>
            </a:r>
            <a:r>
              <a:rPr lang="en-US" sz="5400" b="1" dirty="0">
                <a:solidFill>
                  <a:srgbClr val="065692"/>
                </a:solidFill>
              </a:rPr>
              <a:t> well-separated.</a:t>
            </a:r>
            <a:endParaRPr lang="en-PH" sz="5400" b="1" dirty="0">
              <a:solidFill>
                <a:srgbClr val="065692"/>
              </a:solidFill>
            </a:endParaRPr>
          </a:p>
        </p:txBody>
      </p:sp>
      <p:sp>
        <p:nvSpPr>
          <p:cNvPr id="4" name="Content Placeholder 2">
            <a:extLst>
              <a:ext uri="{FF2B5EF4-FFF2-40B4-BE49-F238E27FC236}">
                <a16:creationId xmlns:a16="http://schemas.microsoft.com/office/drawing/2014/main" id="{F77A82CC-8050-3264-1B07-BBC6F4224352}"/>
              </a:ext>
            </a:extLst>
          </p:cNvPr>
          <p:cNvSpPr txBox="1">
            <a:spLocks/>
          </p:cNvSpPr>
          <p:nvPr/>
        </p:nvSpPr>
        <p:spPr>
          <a:xfrm>
            <a:off x="1842351" y="4137221"/>
            <a:ext cx="8761340" cy="1054211"/>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t>Train</a:t>
            </a:r>
            <a:r>
              <a:rPr lang="en-US" dirty="0"/>
              <a:t> </a:t>
            </a:r>
            <a:r>
              <a:rPr lang="en-US" b="1" dirty="0"/>
              <a:t>classifiers</a:t>
            </a:r>
            <a:r>
              <a:rPr lang="en-US" dirty="0"/>
              <a:t> to </a:t>
            </a:r>
            <a:r>
              <a:rPr lang="en-US" i="1" dirty="0"/>
              <a:t>predict</a:t>
            </a:r>
            <a:r>
              <a:rPr lang="en-US" dirty="0"/>
              <a:t> </a:t>
            </a:r>
            <a:r>
              <a:rPr lang="en-US" i="1" dirty="0"/>
              <a:t>the cluster label </a:t>
            </a:r>
            <a:r>
              <a:rPr lang="en-US" dirty="0"/>
              <a:t>of an earthquake based on its features.</a:t>
            </a:r>
            <a:endParaRPr lang="en-US" sz="3600" dirty="0"/>
          </a:p>
        </p:txBody>
      </p:sp>
    </p:spTree>
    <p:extLst>
      <p:ext uri="{BB962C8B-B14F-4D97-AF65-F5344CB8AC3E}">
        <p14:creationId xmlns:p14="http://schemas.microsoft.com/office/powerpoint/2010/main" val="245893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C24A1F-72A5-4F0F-F4D4-7E022FA290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CDB10-F8AF-6CEC-D7E7-424221C503B6}"/>
              </a:ext>
            </a:extLst>
          </p:cNvPr>
          <p:cNvSpPr>
            <a:spLocks noGrp="1"/>
          </p:cNvSpPr>
          <p:nvPr>
            <p:ph type="title"/>
          </p:nvPr>
        </p:nvSpPr>
        <p:spPr/>
        <p:txBody>
          <a:bodyPr/>
          <a:lstStyle/>
          <a:p>
            <a:r>
              <a:rPr lang="en-US" dirty="0"/>
              <a:t>Methodology</a:t>
            </a:r>
          </a:p>
        </p:txBody>
      </p:sp>
      <p:sp>
        <p:nvSpPr>
          <p:cNvPr id="3" name="Flowchart: Magnetic Disk 2">
            <a:extLst>
              <a:ext uri="{FF2B5EF4-FFF2-40B4-BE49-F238E27FC236}">
                <a16:creationId xmlns:a16="http://schemas.microsoft.com/office/drawing/2014/main" id="{76B0B338-9B33-81A0-6DDE-744D84D9DDFB}"/>
              </a:ext>
            </a:extLst>
          </p:cNvPr>
          <p:cNvSpPr/>
          <p:nvPr/>
        </p:nvSpPr>
        <p:spPr>
          <a:xfrm>
            <a:off x="2335494" y="2033603"/>
            <a:ext cx="692168" cy="463753"/>
          </a:xfrm>
          <a:prstGeom prst="flowChartMagneticDisk">
            <a:avLst/>
          </a:prstGeom>
          <a:solidFill>
            <a:srgbClr val="DBFDA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Dataset</a:t>
            </a:r>
          </a:p>
        </p:txBody>
      </p:sp>
      <p:sp>
        <p:nvSpPr>
          <p:cNvPr id="4" name="Rectangle: Rounded Corners 3">
            <a:extLst>
              <a:ext uri="{FF2B5EF4-FFF2-40B4-BE49-F238E27FC236}">
                <a16:creationId xmlns:a16="http://schemas.microsoft.com/office/drawing/2014/main" id="{423DB877-C346-B24E-FB4A-BFE1C3534844}"/>
              </a:ext>
            </a:extLst>
          </p:cNvPr>
          <p:cNvSpPr/>
          <p:nvPr/>
        </p:nvSpPr>
        <p:spPr>
          <a:xfrm>
            <a:off x="2190023" y="2921859"/>
            <a:ext cx="962737" cy="463753"/>
          </a:xfrm>
          <a:prstGeom prst="roundRect">
            <a:avLst/>
          </a:prstGeom>
          <a:solidFill>
            <a:srgbClr val="CFC5E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Pre-processing</a:t>
            </a:r>
          </a:p>
        </p:txBody>
      </p:sp>
      <p:cxnSp>
        <p:nvCxnSpPr>
          <p:cNvPr id="5" name="Straight Arrow Connector 4">
            <a:extLst>
              <a:ext uri="{FF2B5EF4-FFF2-40B4-BE49-F238E27FC236}">
                <a16:creationId xmlns:a16="http://schemas.microsoft.com/office/drawing/2014/main" id="{F53F8860-98A0-7D7C-9CEF-3EB8203F5678}"/>
              </a:ext>
            </a:extLst>
          </p:cNvPr>
          <p:cNvCxnSpPr>
            <a:cxnSpLocks/>
          </p:cNvCxnSpPr>
          <p:nvPr/>
        </p:nvCxnSpPr>
        <p:spPr>
          <a:xfrm>
            <a:off x="5091420" y="31533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5" name="Rectangle 24">
            <a:extLst>
              <a:ext uri="{FF2B5EF4-FFF2-40B4-BE49-F238E27FC236}">
                <a16:creationId xmlns:a16="http://schemas.microsoft.com/office/drawing/2014/main" id="{103B0D8B-6E88-2E89-AC5A-0FD859D2C240}"/>
              </a:ext>
            </a:extLst>
          </p:cNvPr>
          <p:cNvSpPr/>
          <p:nvPr/>
        </p:nvSpPr>
        <p:spPr>
          <a:xfrm>
            <a:off x="3651777" y="247083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cxnSp>
        <p:nvCxnSpPr>
          <p:cNvPr id="26" name="Straight Arrow Connector 25">
            <a:extLst>
              <a:ext uri="{FF2B5EF4-FFF2-40B4-BE49-F238E27FC236}">
                <a16:creationId xmlns:a16="http://schemas.microsoft.com/office/drawing/2014/main" id="{E542D4FF-5C0D-67E3-D378-31E1235901C3}"/>
              </a:ext>
            </a:extLst>
          </p:cNvPr>
          <p:cNvCxnSpPr>
            <a:cxnSpLocks/>
          </p:cNvCxnSpPr>
          <p:nvPr/>
        </p:nvCxnSpPr>
        <p:spPr>
          <a:xfrm>
            <a:off x="3242957" y="31533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A03E4206-EC30-454A-E066-4754E1C0AFB6}"/>
              </a:ext>
            </a:extLst>
          </p:cNvPr>
          <p:cNvCxnSpPr>
            <a:cxnSpLocks/>
          </p:cNvCxnSpPr>
          <p:nvPr/>
        </p:nvCxnSpPr>
        <p:spPr>
          <a:xfrm rot="5400000">
            <a:off x="2514842" y="2708499"/>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8" name="Rectangle: Rounded Corners 27">
            <a:extLst>
              <a:ext uri="{FF2B5EF4-FFF2-40B4-BE49-F238E27FC236}">
                <a16:creationId xmlns:a16="http://schemas.microsoft.com/office/drawing/2014/main" id="{20728581-24EC-C5A2-9CC8-81A745AA3E6F}"/>
              </a:ext>
            </a:extLst>
          </p:cNvPr>
          <p:cNvSpPr/>
          <p:nvPr/>
        </p:nvSpPr>
        <p:spPr>
          <a:xfrm>
            <a:off x="3747256" y="192756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Unsupervised Learning</a:t>
            </a:r>
          </a:p>
        </p:txBody>
      </p:sp>
      <p:sp>
        <p:nvSpPr>
          <p:cNvPr id="29" name="Rectangle: Rounded Corners 28">
            <a:extLst>
              <a:ext uri="{FF2B5EF4-FFF2-40B4-BE49-F238E27FC236}">
                <a16:creationId xmlns:a16="http://schemas.microsoft.com/office/drawing/2014/main" id="{F54C3209-EF97-2ABC-E681-535FA15875AF}"/>
              </a:ext>
            </a:extLst>
          </p:cNvPr>
          <p:cNvSpPr/>
          <p:nvPr/>
        </p:nvSpPr>
        <p:spPr>
          <a:xfrm>
            <a:off x="3842738" y="2621435"/>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K-means</a:t>
            </a:r>
          </a:p>
        </p:txBody>
      </p:sp>
      <p:sp>
        <p:nvSpPr>
          <p:cNvPr id="30" name="Rectangle: Rounded Corners 29">
            <a:extLst>
              <a:ext uri="{FF2B5EF4-FFF2-40B4-BE49-F238E27FC236}">
                <a16:creationId xmlns:a16="http://schemas.microsoft.com/office/drawing/2014/main" id="{CC0CEA51-562B-99E0-6658-E8297FDA241C}"/>
              </a:ext>
            </a:extLst>
          </p:cNvPr>
          <p:cNvSpPr/>
          <p:nvPr/>
        </p:nvSpPr>
        <p:spPr>
          <a:xfrm>
            <a:off x="3834554" y="3224639"/>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K-medoids</a:t>
            </a:r>
          </a:p>
        </p:txBody>
      </p:sp>
      <p:sp>
        <p:nvSpPr>
          <p:cNvPr id="31" name="Rectangle: Rounded Corners 30">
            <a:extLst>
              <a:ext uri="{FF2B5EF4-FFF2-40B4-BE49-F238E27FC236}">
                <a16:creationId xmlns:a16="http://schemas.microsoft.com/office/drawing/2014/main" id="{3591249E-6AD7-E22D-2338-FB77D05A7D65}"/>
              </a:ext>
            </a:extLst>
          </p:cNvPr>
          <p:cNvSpPr/>
          <p:nvPr/>
        </p:nvSpPr>
        <p:spPr>
          <a:xfrm>
            <a:off x="5463379" y="3311931"/>
            <a:ext cx="1223969"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Train/Test </a:t>
            </a:r>
          </a:p>
          <a:p>
            <a:pPr algn="ctr"/>
            <a:r>
              <a:rPr lang="en-PH" sz="1100" dirty="0">
                <a:solidFill>
                  <a:schemeClr val="tx1"/>
                </a:solidFill>
              </a:rPr>
              <a:t>70-30</a:t>
            </a:r>
          </a:p>
        </p:txBody>
      </p:sp>
      <p:sp>
        <p:nvSpPr>
          <p:cNvPr id="32" name="Rectangle: Rounded Corners 31">
            <a:extLst>
              <a:ext uri="{FF2B5EF4-FFF2-40B4-BE49-F238E27FC236}">
                <a16:creationId xmlns:a16="http://schemas.microsoft.com/office/drawing/2014/main" id="{06529C07-E1CA-2EF8-5FA9-187D3FF90C16}"/>
              </a:ext>
            </a:extLst>
          </p:cNvPr>
          <p:cNvSpPr/>
          <p:nvPr/>
        </p:nvSpPr>
        <p:spPr>
          <a:xfrm>
            <a:off x="7224407" y="189993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Supervised Learning</a:t>
            </a:r>
          </a:p>
        </p:txBody>
      </p:sp>
      <p:sp>
        <p:nvSpPr>
          <p:cNvPr id="33" name="Rectangle: Rounded Corners 32">
            <a:extLst>
              <a:ext uri="{FF2B5EF4-FFF2-40B4-BE49-F238E27FC236}">
                <a16:creationId xmlns:a16="http://schemas.microsoft.com/office/drawing/2014/main" id="{EB110206-64CB-3528-FF3A-B2DBCFED5297}"/>
              </a:ext>
            </a:extLst>
          </p:cNvPr>
          <p:cNvSpPr/>
          <p:nvPr/>
        </p:nvSpPr>
        <p:spPr>
          <a:xfrm>
            <a:off x="7319889" y="2593805"/>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SVM</a:t>
            </a:r>
          </a:p>
        </p:txBody>
      </p:sp>
      <p:sp>
        <p:nvSpPr>
          <p:cNvPr id="34" name="Rectangle: Rounded Corners 33">
            <a:extLst>
              <a:ext uri="{FF2B5EF4-FFF2-40B4-BE49-F238E27FC236}">
                <a16:creationId xmlns:a16="http://schemas.microsoft.com/office/drawing/2014/main" id="{A6301C31-7471-592F-2A9A-8D820AA35CFD}"/>
              </a:ext>
            </a:extLst>
          </p:cNvPr>
          <p:cNvSpPr/>
          <p:nvPr/>
        </p:nvSpPr>
        <p:spPr>
          <a:xfrm>
            <a:off x="7311705" y="3197009"/>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XGBoost</a:t>
            </a:r>
          </a:p>
        </p:txBody>
      </p:sp>
      <p:cxnSp>
        <p:nvCxnSpPr>
          <p:cNvPr id="35" name="Straight Arrow Connector 34">
            <a:extLst>
              <a:ext uri="{FF2B5EF4-FFF2-40B4-BE49-F238E27FC236}">
                <a16:creationId xmlns:a16="http://schemas.microsoft.com/office/drawing/2014/main" id="{B9E7B822-E8F6-F725-2453-597BD038975C}"/>
              </a:ext>
            </a:extLst>
          </p:cNvPr>
          <p:cNvCxnSpPr>
            <a:cxnSpLocks/>
          </p:cNvCxnSpPr>
          <p:nvPr/>
        </p:nvCxnSpPr>
        <p:spPr>
          <a:xfrm>
            <a:off x="6720929" y="3137942"/>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6" name="Rectangle: Rounded Corners 35">
            <a:extLst>
              <a:ext uri="{FF2B5EF4-FFF2-40B4-BE49-F238E27FC236}">
                <a16:creationId xmlns:a16="http://schemas.microsoft.com/office/drawing/2014/main" id="{E8100CD4-5D68-1894-18A5-FC6BD4E690C5}"/>
              </a:ext>
            </a:extLst>
          </p:cNvPr>
          <p:cNvSpPr/>
          <p:nvPr/>
        </p:nvSpPr>
        <p:spPr>
          <a:xfrm>
            <a:off x="7122589" y="3933081"/>
            <a:ext cx="1340963"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Hyperparameter Tuning</a:t>
            </a:r>
          </a:p>
        </p:txBody>
      </p:sp>
      <p:sp>
        <p:nvSpPr>
          <p:cNvPr id="37" name="Rectangle: Rounded Corners 36">
            <a:extLst>
              <a:ext uri="{FF2B5EF4-FFF2-40B4-BE49-F238E27FC236}">
                <a16:creationId xmlns:a16="http://schemas.microsoft.com/office/drawing/2014/main" id="{87C36B0F-F54D-5CDF-C504-1528F9D8E977}"/>
              </a:ext>
            </a:extLst>
          </p:cNvPr>
          <p:cNvSpPr/>
          <p:nvPr/>
        </p:nvSpPr>
        <p:spPr>
          <a:xfrm>
            <a:off x="2778652" y="4459159"/>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Hopkins Statistic</a:t>
            </a:r>
          </a:p>
        </p:txBody>
      </p:sp>
      <p:sp>
        <p:nvSpPr>
          <p:cNvPr id="38" name="Rectangle: Rounded Corners 37">
            <a:extLst>
              <a:ext uri="{FF2B5EF4-FFF2-40B4-BE49-F238E27FC236}">
                <a16:creationId xmlns:a16="http://schemas.microsoft.com/office/drawing/2014/main" id="{AAF0A568-9830-F8F2-FC55-7140EE8DFED6}"/>
              </a:ext>
            </a:extLst>
          </p:cNvPr>
          <p:cNvSpPr/>
          <p:nvPr/>
        </p:nvSpPr>
        <p:spPr>
          <a:xfrm>
            <a:off x="3834554" y="4459159"/>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Elbow Method</a:t>
            </a:r>
          </a:p>
        </p:txBody>
      </p:sp>
      <p:sp>
        <p:nvSpPr>
          <p:cNvPr id="39" name="Rectangle: Rounded Corners 38">
            <a:extLst>
              <a:ext uri="{FF2B5EF4-FFF2-40B4-BE49-F238E27FC236}">
                <a16:creationId xmlns:a16="http://schemas.microsoft.com/office/drawing/2014/main" id="{086E176A-9FAB-9FBE-017A-2DCA713E9097}"/>
              </a:ext>
            </a:extLst>
          </p:cNvPr>
          <p:cNvSpPr/>
          <p:nvPr/>
        </p:nvSpPr>
        <p:spPr>
          <a:xfrm>
            <a:off x="4890456" y="4459158"/>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Silhouette Score</a:t>
            </a:r>
          </a:p>
        </p:txBody>
      </p:sp>
      <p:sp>
        <p:nvSpPr>
          <p:cNvPr id="40" name="Rectangle: Rounded Corners 39">
            <a:extLst>
              <a:ext uri="{FF2B5EF4-FFF2-40B4-BE49-F238E27FC236}">
                <a16:creationId xmlns:a16="http://schemas.microsoft.com/office/drawing/2014/main" id="{4A5FABB5-E4A2-02E2-9A0B-8B311BD6C850}"/>
              </a:ext>
            </a:extLst>
          </p:cNvPr>
          <p:cNvSpPr/>
          <p:nvPr/>
        </p:nvSpPr>
        <p:spPr>
          <a:xfrm>
            <a:off x="3645439" y="3933081"/>
            <a:ext cx="1340963"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Diagnostic Metrics</a:t>
            </a:r>
          </a:p>
        </p:txBody>
      </p:sp>
      <p:sp>
        <p:nvSpPr>
          <p:cNvPr id="41" name="Rectangle: Rounded Corners 40">
            <a:extLst>
              <a:ext uri="{FF2B5EF4-FFF2-40B4-BE49-F238E27FC236}">
                <a16:creationId xmlns:a16="http://schemas.microsoft.com/office/drawing/2014/main" id="{D8B21FAE-D5C3-584D-BC4E-12D60CB519DF}"/>
              </a:ext>
            </a:extLst>
          </p:cNvPr>
          <p:cNvSpPr/>
          <p:nvPr/>
        </p:nvSpPr>
        <p:spPr>
          <a:xfrm>
            <a:off x="7256702" y="4459159"/>
            <a:ext cx="1072739"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050" dirty="0">
                <a:solidFill>
                  <a:schemeClr val="tx1"/>
                </a:solidFill>
              </a:rPr>
              <a:t>GridSearchCV</a:t>
            </a:r>
          </a:p>
        </p:txBody>
      </p:sp>
      <p:cxnSp>
        <p:nvCxnSpPr>
          <p:cNvPr id="42" name="Straight Arrow Connector 41">
            <a:extLst>
              <a:ext uri="{FF2B5EF4-FFF2-40B4-BE49-F238E27FC236}">
                <a16:creationId xmlns:a16="http://schemas.microsoft.com/office/drawing/2014/main" id="{A0095DF0-5C05-34A9-9E51-0EAE77F2BF3D}"/>
              </a:ext>
            </a:extLst>
          </p:cNvPr>
          <p:cNvCxnSpPr>
            <a:cxnSpLocks/>
          </p:cNvCxnSpPr>
          <p:nvPr/>
        </p:nvCxnSpPr>
        <p:spPr>
          <a:xfrm>
            <a:off x="8574044" y="3112421"/>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3" name="Rectangle: Rounded Corners 42">
            <a:extLst>
              <a:ext uri="{FF2B5EF4-FFF2-40B4-BE49-F238E27FC236}">
                <a16:creationId xmlns:a16="http://schemas.microsoft.com/office/drawing/2014/main" id="{F15A8AF9-B545-176D-7D9C-EEF28E87FAC1}"/>
              </a:ext>
            </a:extLst>
          </p:cNvPr>
          <p:cNvSpPr/>
          <p:nvPr/>
        </p:nvSpPr>
        <p:spPr>
          <a:xfrm>
            <a:off x="5463379" y="2593804"/>
            <a:ext cx="1223970"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Cluster Characteristics</a:t>
            </a:r>
          </a:p>
        </p:txBody>
      </p:sp>
      <p:sp>
        <p:nvSpPr>
          <p:cNvPr id="44" name="Rectangle: Rounded Corners 43">
            <a:extLst>
              <a:ext uri="{FF2B5EF4-FFF2-40B4-BE49-F238E27FC236}">
                <a16:creationId xmlns:a16="http://schemas.microsoft.com/office/drawing/2014/main" id="{F3BFA68E-7866-E452-C84F-29479140EE51}"/>
              </a:ext>
            </a:extLst>
          </p:cNvPr>
          <p:cNvSpPr/>
          <p:nvPr/>
        </p:nvSpPr>
        <p:spPr>
          <a:xfrm>
            <a:off x="8985664" y="2603064"/>
            <a:ext cx="1072739"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Performance Metrics</a:t>
            </a:r>
          </a:p>
        </p:txBody>
      </p:sp>
      <p:sp>
        <p:nvSpPr>
          <p:cNvPr id="45" name="Rectangle: Rounded Corners 44">
            <a:extLst>
              <a:ext uri="{FF2B5EF4-FFF2-40B4-BE49-F238E27FC236}">
                <a16:creationId xmlns:a16="http://schemas.microsoft.com/office/drawing/2014/main" id="{B9B0A41E-391A-916A-0CD2-22A6528EE694}"/>
              </a:ext>
            </a:extLst>
          </p:cNvPr>
          <p:cNvSpPr/>
          <p:nvPr/>
        </p:nvSpPr>
        <p:spPr>
          <a:xfrm>
            <a:off x="8985663" y="3170961"/>
            <a:ext cx="1072739"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050" dirty="0">
                <a:solidFill>
                  <a:schemeClr val="tx1"/>
                </a:solidFill>
              </a:rPr>
              <a:t>Classification Report</a:t>
            </a:r>
          </a:p>
        </p:txBody>
      </p:sp>
      <p:sp>
        <p:nvSpPr>
          <p:cNvPr id="46" name="Rectangle: Rounded Corners 45">
            <a:extLst>
              <a:ext uri="{FF2B5EF4-FFF2-40B4-BE49-F238E27FC236}">
                <a16:creationId xmlns:a16="http://schemas.microsoft.com/office/drawing/2014/main" id="{1AB113DF-DA5A-54A1-33BA-B10C60777242}"/>
              </a:ext>
            </a:extLst>
          </p:cNvPr>
          <p:cNvSpPr/>
          <p:nvPr/>
        </p:nvSpPr>
        <p:spPr>
          <a:xfrm>
            <a:off x="2184943" y="3827288"/>
            <a:ext cx="962737" cy="463753"/>
          </a:xfrm>
          <a:prstGeom prst="roundRect">
            <a:avLst/>
          </a:prstGeom>
          <a:solidFill>
            <a:schemeClr val="tx2">
              <a:lumMod val="10000"/>
              <a:lumOff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EDA</a:t>
            </a:r>
          </a:p>
        </p:txBody>
      </p:sp>
      <p:cxnSp>
        <p:nvCxnSpPr>
          <p:cNvPr id="47" name="Straight Arrow Connector 46">
            <a:extLst>
              <a:ext uri="{FF2B5EF4-FFF2-40B4-BE49-F238E27FC236}">
                <a16:creationId xmlns:a16="http://schemas.microsoft.com/office/drawing/2014/main" id="{29F646F1-C458-1FD4-5359-FBABBA480FFC}"/>
              </a:ext>
            </a:extLst>
          </p:cNvPr>
          <p:cNvCxnSpPr>
            <a:cxnSpLocks/>
          </p:cNvCxnSpPr>
          <p:nvPr/>
        </p:nvCxnSpPr>
        <p:spPr>
          <a:xfrm rot="5400000">
            <a:off x="2509306" y="360423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8" name="Rectangle 47">
            <a:extLst>
              <a:ext uri="{FF2B5EF4-FFF2-40B4-BE49-F238E27FC236}">
                <a16:creationId xmlns:a16="http://schemas.microsoft.com/office/drawing/2014/main" id="{39557A0B-A509-506A-4FA2-C28FCFBBBD74}"/>
              </a:ext>
            </a:extLst>
          </p:cNvPr>
          <p:cNvSpPr/>
          <p:nvPr/>
        </p:nvSpPr>
        <p:spPr>
          <a:xfrm>
            <a:off x="2002778" y="1764030"/>
            <a:ext cx="8186444" cy="3329940"/>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9" name="Rectangle 48">
            <a:extLst>
              <a:ext uri="{FF2B5EF4-FFF2-40B4-BE49-F238E27FC236}">
                <a16:creationId xmlns:a16="http://schemas.microsoft.com/office/drawing/2014/main" id="{505AE2C0-E26F-CEB7-0102-59C0D6D3DAFD}"/>
              </a:ext>
            </a:extLst>
          </p:cNvPr>
          <p:cNvSpPr/>
          <p:nvPr/>
        </p:nvSpPr>
        <p:spPr>
          <a:xfrm>
            <a:off x="7136812" y="247083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3473197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A15F1D-0CC7-749D-16D6-38EF6ABD76F1}"/>
            </a:ext>
          </a:extLst>
        </p:cNvPr>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8620CACD-4F0F-8C2A-5004-6DACC064557D}"/>
              </a:ext>
            </a:extLst>
          </p:cNvPr>
          <p:cNvSpPr/>
          <p:nvPr/>
        </p:nvSpPr>
        <p:spPr>
          <a:xfrm>
            <a:off x="2865305" y="1326883"/>
            <a:ext cx="2336661" cy="1921386"/>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70%</a:t>
            </a:r>
          </a:p>
        </p:txBody>
      </p:sp>
      <p:sp>
        <p:nvSpPr>
          <p:cNvPr id="4" name="Rectangle: Rounded Corners 3">
            <a:extLst>
              <a:ext uri="{FF2B5EF4-FFF2-40B4-BE49-F238E27FC236}">
                <a16:creationId xmlns:a16="http://schemas.microsoft.com/office/drawing/2014/main" id="{CE7D7307-2320-7751-2D53-BFF98D5A1D10}"/>
              </a:ext>
            </a:extLst>
          </p:cNvPr>
          <p:cNvSpPr/>
          <p:nvPr/>
        </p:nvSpPr>
        <p:spPr>
          <a:xfrm>
            <a:off x="2865304" y="3658603"/>
            <a:ext cx="2336661" cy="1921386"/>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30%</a:t>
            </a:r>
          </a:p>
        </p:txBody>
      </p:sp>
      <p:sp>
        <p:nvSpPr>
          <p:cNvPr id="6" name="Content Placeholder 2">
            <a:extLst>
              <a:ext uri="{FF2B5EF4-FFF2-40B4-BE49-F238E27FC236}">
                <a16:creationId xmlns:a16="http://schemas.microsoft.com/office/drawing/2014/main" id="{C5842ED1-FE5A-CAF5-B067-6177EC899104}"/>
              </a:ext>
            </a:extLst>
          </p:cNvPr>
          <p:cNvSpPr>
            <a:spLocks noGrp="1"/>
          </p:cNvSpPr>
          <p:nvPr>
            <p:ph idx="1"/>
          </p:nvPr>
        </p:nvSpPr>
        <p:spPr>
          <a:xfrm>
            <a:off x="5494851" y="1834917"/>
            <a:ext cx="4441630" cy="905317"/>
          </a:xfrm>
        </p:spPr>
        <p:txBody>
          <a:bodyPr>
            <a:normAutofit/>
          </a:bodyPr>
          <a:lstStyle/>
          <a:p>
            <a:pPr marL="0" indent="0">
              <a:buNone/>
            </a:pPr>
            <a:r>
              <a:rPr lang="en-US" sz="5400" dirty="0"/>
              <a:t>training set</a:t>
            </a:r>
            <a:endParaRPr lang="en-PH" sz="5400" b="1" dirty="0">
              <a:solidFill>
                <a:srgbClr val="065692"/>
              </a:solidFill>
            </a:endParaRPr>
          </a:p>
        </p:txBody>
      </p:sp>
      <p:sp>
        <p:nvSpPr>
          <p:cNvPr id="7" name="Content Placeholder 2">
            <a:extLst>
              <a:ext uri="{FF2B5EF4-FFF2-40B4-BE49-F238E27FC236}">
                <a16:creationId xmlns:a16="http://schemas.microsoft.com/office/drawing/2014/main" id="{9BE5CB1B-680F-A711-4A12-A6044DD0E8A2}"/>
              </a:ext>
            </a:extLst>
          </p:cNvPr>
          <p:cNvSpPr txBox="1">
            <a:spLocks/>
          </p:cNvSpPr>
          <p:nvPr/>
        </p:nvSpPr>
        <p:spPr>
          <a:xfrm>
            <a:off x="5494851" y="4166637"/>
            <a:ext cx="4441630" cy="9053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5400" dirty="0"/>
              <a:t>test set</a:t>
            </a:r>
            <a:endParaRPr lang="en-PH" sz="5400" b="1" dirty="0">
              <a:solidFill>
                <a:srgbClr val="065692"/>
              </a:solidFill>
            </a:endParaRPr>
          </a:p>
        </p:txBody>
      </p:sp>
    </p:spTree>
    <p:extLst>
      <p:ext uri="{BB962C8B-B14F-4D97-AF65-F5344CB8AC3E}">
        <p14:creationId xmlns:p14="http://schemas.microsoft.com/office/powerpoint/2010/main" val="3248033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CBE129-18A1-6123-3171-BD32C56A8558}"/>
            </a:ext>
          </a:extLst>
        </p:cNvPr>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678039CC-E7BB-B751-60AD-C7A87FBE8687}"/>
              </a:ext>
            </a:extLst>
          </p:cNvPr>
          <p:cNvSpPr/>
          <p:nvPr/>
        </p:nvSpPr>
        <p:spPr>
          <a:xfrm>
            <a:off x="2054483" y="1620605"/>
            <a:ext cx="2336661" cy="1921386"/>
          </a:xfrm>
          <a:prstGeom prst="roundRect">
            <a:avLst/>
          </a:prstGeom>
          <a:solidFill>
            <a:srgbClr val="DCEAF7"/>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SVC</a:t>
            </a:r>
          </a:p>
        </p:txBody>
      </p:sp>
      <p:sp>
        <p:nvSpPr>
          <p:cNvPr id="4" name="Rectangle: Rounded Corners 3">
            <a:extLst>
              <a:ext uri="{FF2B5EF4-FFF2-40B4-BE49-F238E27FC236}">
                <a16:creationId xmlns:a16="http://schemas.microsoft.com/office/drawing/2014/main" id="{DF1F13DD-EDC2-D093-D74E-62F4F27F542E}"/>
              </a:ext>
            </a:extLst>
          </p:cNvPr>
          <p:cNvSpPr/>
          <p:nvPr/>
        </p:nvSpPr>
        <p:spPr>
          <a:xfrm>
            <a:off x="7042329" y="1620605"/>
            <a:ext cx="3095188" cy="1921386"/>
          </a:xfrm>
          <a:prstGeom prst="roundRect">
            <a:avLst/>
          </a:prstGeom>
          <a:solidFill>
            <a:srgbClr val="DCEAF7"/>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XGBoost</a:t>
            </a:r>
          </a:p>
        </p:txBody>
      </p:sp>
      <p:sp>
        <p:nvSpPr>
          <p:cNvPr id="9" name="Content Placeholder 2">
            <a:extLst>
              <a:ext uri="{FF2B5EF4-FFF2-40B4-BE49-F238E27FC236}">
                <a16:creationId xmlns:a16="http://schemas.microsoft.com/office/drawing/2014/main" id="{50EE8C95-566F-79B2-2EBA-8DBC1ED9091D}"/>
              </a:ext>
            </a:extLst>
          </p:cNvPr>
          <p:cNvSpPr>
            <a:spLocks noGrp="1"/>
          </p:cNvSpPr>
          <p:nvPr>
            <p:ph idx="1"/>
          </p:nvPr>
        </p:nvSpPr>
        <p:spPr>
          <a:xfrm>
            <a:off x="1189122" y="3825770"/>
            <a:ext cx="5281572" cy="2800589"/>
          </a:xfrm>
        </p:spPr>
        <p:txBody>
          <a:bodyPr>
            <a:normAutofit/>
          </a:bodyPr>
          <a:lstStyle/>
          <a:p>
            <a:r>
              <a:rPr lang="en-US" sz="2600" b="1" dirty="0"/>
              <a:t>C: </a:t>
            </a:r>
            <a:r>
              <a:rPr lang="en-US" sz="2600" dirty="0"/>
              <a:t>0.1, 1, 10, 100</a:t>
            </a:r>
          </a:p>
          <a:p>
            <a:r>
              <a:rPr lang="en-US" sz="2600" b="1" dirty="0"/>
              <a:t>gamma: </a:t>
            </a:r>
            <a:r>
              <a:rPr lang="en-US" sz="2600" dirty="0"/>
              <a:t>1, 0.1, 0.01, 0.001</a:t>
            </a:r>
          </a:p>
          <a:p>
            <a:r>
              <a:rPr lang="en-US" sz="2600" b="1" dirty="0"/>
              <a:t>kernel: </a:t>
            </a:r>
            <a:r>
              <a:rPr lang="en-US" sz="2600" dirty="0" err="1"/>
              <a:t>rbf</a:t>
            </a:r>
            <a:r>
              <a:rPr lang="en-US" sz="2600" dirty="0"/>
              <a:t>, poly, linear</a:t>
            </a:r>
          </a:p>
          <a:p>
            <a:r>
              <a:rPr lang="en-US" sz="2600" dirty="0"/>
              <a:t>3-fold cross validation</a:t>
            </a:r>
          </a:p>
        </p:txBody>
      </p:sp>
      <p:sp>
        <p:nvSpPr>
          <p:cNvPr id="10" name="Content Placeholder 2">
            <a:extLst>
              <a:ext uri="{FF2B5EF4-FFF2-40B4-BE49-F238E27FC236}">
                <a16:creationId xmlns:a16="http://schemas.microsoft.com/office/drawing/2014/main" id="{74353659-186C-A215-7FC5-EDEF2E5D2399}"/>
              </a:ext>
            </a:extLst>
          </p:cNvPr>
          <p:cNvSpPr txBox="1">
            <a:spLocks/>
          </p:cNvSpPr>
          <p:nvPr/>
        </p:nvSpPr>
        <p:spPr>
          <a:xfrm>
            <a:off x="6284163" y="3825769"/>
            <a:ext cx="5281572" cy="280058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err="1"/>
              <a:t>max_depth</a:t>
            </a:r>
            <a:r>
              <a:rPr lang="en-US" b="1" dirty="0"/>
              <a:t>: </a:t>
            </a:r>
            <a:r>
              <a:rPr lang="en-US" dirty="0"/>
              <a:t>3, 5, 7</a:t>
            </a:r>
          </a:p>
          <a:p>
            <a:r>
              <a:rPr lang="en-US" b="1" dirty="0" err="1"/>
              <a:t>min_child_weight</a:t>
            </a:r>
            <a:r>
              <a:rPr lang="en-US" b="1" dirty="0"/>
              <a:t>: </a:t>
            </a:r>
            <a:r>
              <a:rPr lang="en-US" dirty="0"/>
              <a:t>1, 3, 5</a:t>
            </a:r>
          </a:p>
          <a:p>
            <a:r>
              <a:rPr lang="en-US" b="1" dirty="0" err="1"/>
              <a:t>learning_rate</a:t>
            </a:r>
            <a:r>
              <a:rPr lang="en-US" b="1" dirty="0"/>
              <a:t>: </a:t>
            </a:r>
            <a:r>
              <a:rPr lang="en-US" dirty="0"/>
              <a:t>0.01, 0.1, 0.2</a:t>
            </a:r>
          </a:p>
          <a:p>
            <a:r>
              <a:rPr lang="en-US" b="1" dirty="0"/>
              <a:t>subsample: </a:t>
            </a:r>
            <a:r>
              <a:rPr lang="en-US" dirty="0"/>
              <a:t>0.8, 0.9, 1.0</a:t>
            </a:r>
          </a:p>
          <a:p>
            <a:r>
              <a:rPr lang="en-US" b="1" dirty="0" err="1"/>
              <a:t>colsample_bytree</a:t>
            </a:r>
            <a:r>
              <a:rPr lang="en-US" b="1" dirty="0"/>
              <a:t>: </a:t>
            </a:r>
            <a:r>
              <a:rPr lang="en-US" dirty="0"/>
              <a:t>0.8, 0.9, 1.0</a:t>
            </a:r>
          </a:p>
          <a:p>
            <a:r>
              <a:rPr lang="en-US" dirty="0"/>
              <a:t>3-fold cross validation</a:t>
            </a:r>
          </a:p>
          <a:p>
            <a:endParaRPr lang="en-US" dirty="0"/>
          </a:p>
        </p:txBody>
      </p:sp>
      <p:sp>
        <p:nvSpPr>
          <p:cNvPr id="11" name="Title 1">
            <a:extLst>
              <a:ext uri="{FF2B5EF4-FFF2-40B4-BE49-F238E27FC236}">
                <a16:creationId xmlns:a16="http://schemas.microsoft.com/office/drawing/2014/main" id="{178D8D07-27AC-4C72-F3A8-F9394D9B2281}"/>
              </a:ext>
            </a:extLst>
          </p:cNvPr>
          <p:cNvSpPr>
            <a:spLocks noGrp="1"/>
          </p:cNvSpPr>
          <p:nvPr>
            <p:ph type="title"/>
          </p:nvPr>
        </p:nvSpPr>
        <p:spPr>
          <a:xfrm>
            <a:off x="838200" y="365125"/>
            <a:ext cx="10515600" cy="1325563"/>
          </a:xfrm>
        </p:spPr>
        <p:txBody>
          <a:bodyPr/>
          <a:lstStyle/>
          <a:p>
            <a:r>
              <a:rPr lang="en-US" dirty="0"/>
              <a:t>Hyperparameter Tuning using </a:t>
            </a:r>
            <a:r>
              <a:rPr lang="en-US" dirty="0" err="1"/>
              <a:t>GridSearchCV</a:t>
            </a:r>
            <a:endParaRPr lang="en-US" dirty="0"/>
          </a:p>
        </p:txBody>
      </p:sp>
    </p:spTree>
    <p:extLst>
      <p:ext uri="{BB962C8B-B14F-4D97-AF65-F5344CB8AC3E}">
        <p14:creationId xmlns:p14="http://schemas.microsoft.com/office/powerpoint/2010/main" val="1029521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63BA1-B7F5-0718-AD10-82A195FBD51E}"/>
            </a:ext>
          </a:extLst>
        </p:cNvPr>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DFFA1897-E8D4-009E-6088-189DB7455C49}"/>
              </a:ext>
            </a:extLst>
          </p:cNvPr>
          <p:cNvSpPr/>
          <p:nvPr/>
        </p:nvSpPr>
        <p:spPr>
          <a:xfrm>
            <a:off x="4072518" y="2605667"/>
            <a:ext cx="1575338" cy="2047318"/>
          </a:xfrm>
          <a:prstGeom prst="roundRect">
            <a:avLst>
              <a:gd name="adj" fmla="val 11304"/>
            </a:avLst>
          </a:prstGeom>
          <a:solidFill>
            <a:srgbClr val="DBFDA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000" b="1" dirty="0">
                <a:solidFill>
                  <a:schemeClr val="tx1"/>
                </a:solidFill>
              </a:rPr>
              <a:t>SVC</a:t>
            </a:r>
          </a:p>
        </p:txBody>
      </p:sp>
      <p:sp>
        <p:nvSpPr>
          <p:cNvPr id="11" name="Title 1">
            <a:extLst>
              <a:ext uri="{FF2B5EF4-FFF2-40B4-BE49-F238E27FC236}">
                <a16:creationId xmlns:a16="http://schemas.microsoft.com/office/drawing/2014/main" id="{84E20491-444A-5A58-BF3D-99C0E95579D0}"/>
              </a:ext>
            </a:extLst>
          </p:cNvPr>
          <p:cNvSpPr>
            <a:spLocks noGrp="1"/>
          </p:cNvSpPr>
          <p:nvPr>
            <p:ph type="title"/>
          </p:nvPr>
        </p:nvSpPr>
        <p:spPr>
          <a:xfrm>
            <a:off x="838200" y="365125"/>
            <a:ext cx="10515600" cy="1325563"/>
          </a:xfrm>
        </p:spPr>
        <p:txBody>
          <a:bodyPr/>
          <a:lstStyle/>
          <a:p>
            <a:r>
              <a:rPr lang="en-US" dirty="0"/>
              <a:t>Best Parameters</a:t>
            </a:r>
          </a:p>
        </p:txBody>
      </p:sp>
      <p:sp>
        <p:nvSpPr>
          <p:cNvPr id="2" name="Rectangle: Rounded Corners 1">
            <a:extLst>
              <a:ext uri="{FF2B5EF4-FFF2-40B4-BE49-F238E27FC236}">
                <a16:creationId xmlns:a16="http://schemas.microsoft.com/office/drawing/2014/main" id="{6252C586-5582-DECA-84FD-8B8A7D575E3C}"/>
              </a:ext>
            </a:extLst>
          </p:cNvPr>
          <p:cNvSpPr/>
          <p:nvPr/>
        </p:nvSpPr>
        <p:spPr>
          <a:xfrm>
            <a:off x="5955304" y="2605667"/>
            <a:ext cx="1575338"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C: </a:t>
            </a:r>
            <a:r>
              <a:rPr lang="en-US" sz="2800" dirty="0">
                <a:solidFill>
                  <a:schemeClr val="tx1"/>
                </a:solidFill>
              </a:rPr>
              <a:t>100</a:t>
            </a:r>
          </a:p>
          <a:p>
            <a:pPr algn="ctr"/>
            <a:endParaRPr lang="en-PH" sz="2800" b="1" dirty="0">
              <a:solidFill>
                <a:schemeClr val="tx1"/>
              </a:solidFill>
            </a:endParaRPr>
          </a:p>
        </p:txBody>
      </p:sp>
      <p:sp>
        <p:nvSpPr>
          <p:cNvPr id="3" name="Rectangle: Rounded Corners 2">
            <a:extLst>
              <a:ext uri="{FF2B5EF4-FFF2-40B4-BE49-F238E27FC236}">
                <a16:creationId xmlns:a16="http://schemas.microsoft.com/office/drawing/2014/main" id="{F9CA44AF-1777-F959-CC2A-712539529BF4}"/>
              </a:ext>
            </a:extLst>
          </p:cNvPr>
          <p:cNvSpPr/>
          <p:nvPr/>
        </p:nvSpPr>
        <p:spPr>
          <a:xfrm>
            <a:off x="5955304" y="3331284"/>
            <a:ext cx="2139495"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gamma: </a:t>
            </a:r>
            <a:r>
              <a:rPr lang="en-US" sz="2800" dirty="0">
                <a:solidFill>
                  <a:schemeClr val="tx1"/>
                </a:solidFill>
              </a:rPr>
              <a:t>1</a:t>
            </a:r>
          </a:p>
          <a:p>
            <a:pPr algn="ctr"/>
            <a:endParaRPr lang="en-PH" sz="2800" b="1" dirty="0">
              <a:solidFill>
                <a:schemeClr val="tx1"/>
              </a:solidFill>
            </a:endParaRPr>
          </a:p>
        </p:txBody>
      </p:sp>
      <p:sp>
        <p:nvSpPr>
          <p:cNvPr id="6" name="Rectangle: Rounded Corners 5">
            <a:extLst>
              <a:ext uri="{FF2B5EF4-FFF2-40B4-BE49-F238E27FC236}">
                <a16:creationId xmlns:a16="http://schemas.microsoft.com/office/drawing/2014/main" id="{597E85B3-2C52-A985-63D3-3D8E944A347C}"/>
              </a:ext>
            </a:extLst>
          </p:cNvPr>
          <p:cNvSpPr/>
          <p:nvPr/>
        </p:nvSpPr>
        <p:spPr>
          <a:xfrm>
            <a:off x="5955304" y="4056901"/>
            <a:ext cx="2746454"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kernel: </a:t>
            </a:r>
            <a:r>
              <a:rPr lang="en-US" sz="2800" dirty="0">
                <a:solidFill>
                  <a:schemeClr val="tx1"/>
                </a:solidFill>
              </a:rPr>
              <a:t>linear</a:t>
            </a:r>
          </a:p>
          <a:p>
            <a:pPr algn="ctr"/>
            <a:endParaRPr lang="en-PH" sz="2800" b="1" dirty="0">
              <a:solidFill>
                <a:schemeClr val="tx1"/>
              </a:solidFill>
            </a:endParaRPr>
          </a:p>
        </p:txBody>
      </p:sp>
    </p:spTree>
    <p:extLst>
      <p:ext uri="{BB962C8B-B14F-4D97-AF65-F5344CB8AC3E}">
        <p14:creationId xmlns:p14="http://schemas.microsoft.com/office/powerpoint/2010/main" val="3597288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FEC52C-6B52-65A3-3EBE-84580487422D}"/>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0C8ADCBB-F001-7C20-FA00-72CCBA3D07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19" y="485956"/>
            <a:ext cx="11904567" cy="5872018"/>
          </a:xfrm>
          <a:prstGeom prst="rect">
            <a:avLst/>
          </a:prstGeom>
        </p:spPr>
      </p:pic>
    </p:spTree>
    <p:extLst>
      <p:ext uri="{BB962C8B-B14F-4D97-AF65-F5344CB8AC3E}">
        <p14:creationId xmlns:p14="http://schemas.microsoft.com/office/powerpoint/2010/main" val="3036533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691EBC-4588-27B1-61AC-30570856331D}"/>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CA9A87A8-F6C1-5B36-9874-8AC301A8D671}"/>
              </a:ext>
            </a:extLst>
          </p:cNvPr>
          <p:cNvSpPr>
            <a:spLocks noGrp="1"/>
          </p:cNvSpPr>
          <p:nvPr>
            <p:ph type="title"/>
          </p:nvPr>
        </p:nvSpPr>
        <p:spPr>
          <a:xfrm>
            <a:off x="838200" y="365125"/>
            <a:ext cx="10515600" cy="1325563"/>
          </a:xfrm>
        </p:spPr>
        <p:txBody>
          <a:bodyPr/>
          <a:lstStyle/>
          <a:p>
            <a:r>
              <a:rPr lang="en-US" dirty="0"/>
              <a:t>Best Parameters</a:t>
            </a:r>
          </a:p>
        </p:txBody>
      </p:sp>
      <p:sp>
        <p:nvSpPr>
          <p:cNvPr id="12" name="Rectangle: Rounded Corners 11">
            <a:extLst>
              <a:ext uri="{FF2B5EF4-FFF2-40B4-BE49-F238E27FC236}">
                <a16:creationId xmlns:a16="http://schemas.microsoft.com/office/drawing/2014/main" id="{59A161EB-820C-5372-4D1C-E36E3DC7FE24}"/>
              </a:ext>
            </a:extLst>
          </p:cNvPr>
          <p:cNvSpPr/>
          <p:nvPr/>
        </p:nvSpPr>
        <p:spPr>
          <a:xfrm>
            <a:off x="3001724" y="1852703"/>
            <a:ext cx="2463662" cy="3833973"/>
          </a:xfrm>
          <a:prstGeom prst="roundRect">
            <a:avLst>
              <a:gd name="adj" fmla="val 11304"/>
            </a:avLst>
          </a:prstGeom>
          <a:solidFill>
            <a:srgbClr val="DBFDA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000" b="1" dirty="0">
                <a:solidFill>
                  <a:schemeClr val="tx1"/>
                </a:solidFill>
              </a:rPr>
              <a:t>XGBoost</a:t>
            </a:r>
          </a:p>
        </p:txBody>
      </p:sp>
      <p:sp>
        <p:nvSpPr>
          <p:cNvPr id="13" name="Rectangle: Rounded Corners 12">
            <a:extLst>
              <a:ext uri="{FF2B5EF4-FFF2-40B4-BE49-F238E27FC236}">
                <a16:creationId xmlns:a16="http://schemas.microsoft.com/office/drawing/2014/main" id="{4E36E918-56E9-FBA0-10C2-5BB9B5071AD8}"/>
              </a:ext>
            </a:extLst>
          </p:cNvPr>
          <p:cNvSpPr/>
          <p:nvPr/>
        </p:nvSpPr>
        <p:spPr>
          <a:xfrm>
            <a:off x="5707466" y="1869003"/>
            <a:ext cx="2684179"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err="1">
                <a:solidFill>
                  <a:schemeClr val="tx1"/>
                </a:solidFill>
              </a:rPr>
              <a:t>max_depth</a:t>
            </a:r>
            <a:r>
              <a:rPr lang="en-US" sz="2800" b="1" dirty="0">
                <a:solidFill>
                  <a:schemeClr val="tx1"/>
                </a:solidFill>
              </a:rPr>
              <a:t>: </a:t>
            </a:r>
            <a:r>
              <a:rPr lang="en-US" sz="2800" dirty="0">
                <a:solidFill>
                  <a:schemeClr val="tx1"/>
                </a:solidFill>
              </a:rPr>
              <a:t>5</a:t>
            </a:r>
          </a:p>
          <a:p>
            <a:pPr algn="ctr"/>
            <a:endParaRPr lang="en-PH" sz="2800" b="1" dirty="0">
              <a:solidFill>
                <a:schemeClr val="tx1"/>
              </a:solidFill>
            </a:endParaRPr>
          </a:p>
        </p:txBody>
      </p:sp>
      <p:sp>
        <p:nvSpPr>
          <p:cNvPr id="14" name="Rectangle: Rounded Corners 13">
            <a:extLst>
              <a:ext uri="{FF2B5EF4-FFF2-40B4-BE49-F238E27FC236}">
                <a16:creationId xmlns:a16="http://schemas.microsoft.com/office/drawing/2014/main" id="{139FFB14-F51F-4E1A-A5BE-929CDF4FD51F}"/>
              </a:ext>
            </a:extLst>
          </p:cNvPr>
          <p:cNvSpPr/>
          <p:nvPr/>
        </p:nvSpPr>
        <p:spPr>
          <a:xfrm>
            <a:off x="5707466" y="5090593"/>
            <a:ext cx="4027210"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err="1">
                <a:solidFill>
                  <a:schemeClr val="tx1"/>
                </a:solidFill>
              </a:rPr>
              <a:t>colsample_bytree</a:t>
            </a:r>
            <a:r>
              <a:rPr lang="en-US" sz="2800" b="1" dirty="0">
                <a:solidFill>
                  <a:schemeClr val="tx1"/>
                </a:solidFill>
              </a:rPr>
              <a:t>: </a:t>
            </a:r>
            <a:r>
              <a:rPr lang="en-US" sz="2800" dirty="0">
                <a:solidFill>
                  <a:schemeClr val="tx1"/>
                </a:solidFill>
              </a:rPr>
              <a:t>0.8</a:t>
            </a:r>
          </a:p>
          <a:p>
            <a:pPr algn="ctr"/>
            <a:endParaRPr lang="en-PH" sz="2800" b="1" dirty="0">
              <a:solidFill>
                <a:schemeClr val="tx1"/>
              </a:solidFill>
            </a:endParaRPr>
          </a:p>
        </p:txBody>
      </p:sp>
      <p:sp>
        <p:nvSpPr>
          <p:cNvPr id="7" name="Rectangle: Rounded Corners 6">
            <a:extLst>
              <a:ext uri="{FF2B5EF4-FFF2-40B4-BE49-F238E27FC236}">
                <a16:creationId xmlns:a16="http://schemas.microsoft.com/office/drawing/2014/main" id="{47111817-1E63-2796-6AC9-27D7C3D25544}"/>
              </a:ext>
            </a:extLst>
          </p:cNvPr>
          <p:cNvSpPr/>
          <p:nvPr/>
        </p:nvSpPr>
        <p:spPr>
          <a:xfrm>
            <a:off x="5707466" y="2678126"/>
            <a:ext cx="3635155"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err="1">
                <a:solidFill>
                  <a:schemeClr val="tx1"/>
                </a:solidFill>
              </a:rPr>
              <a:t>min_child_weight</a:t>
            </a:r>
            <a:r>
              <a:rPr lang="en-US" sz="2800" b="1" dirty="0">
                <a:solidFill>
                  <a:schemeClr val="tx1"/>
                </a:solidFill>
              </a:rPr>
              <a:t>: </a:t>
            </a:r>
            <a:r>
              <a:rPr lang="en-US" sz="2800" dirty="0">
                <a:solidFill>
                  <a:schemeClr val="tx1"/>
                </a:solidFill>
              </a:rPr>
              <a:t>5</a:t>
            </a:r>
          </a:p>
          <a:p>
            <a:pPr algn="ctr"/>
            <a:endParaRPr lang="en-PH" sz="2800" b="1" dirty="0">
              <a:solidFill>
                <a:schemeClr val="tx1"/>
              </a:solidFill>
            </a:endParaRPr>
          </a:p>
        </p:txBody>
      </p:sp>
      <p:sp>
        <p:nvSpPr>
          <p:cNvPr id="8" name="Rectangle: Rounded Corners 7">
            <a:extLst>
              <a:ext uri="{FF2B5EF4-FFF2-40B4-BE49-F238E27FC236}">
                <a16:creationId xmlns:a16="http://schemas.microsoft.com/office/drawing/2014/main" id="{34EFD970-535A-2BF3-522D-C0F9E7A0DF39}"/>
              </a:ext>
            </a:extLst>
          </p:cNvPr>
          <p:cNvSpPr/>
          <p:nvPr/>
        </p:nvSpPr>
        <p:spPr>
          <a:xfrm>
            <a:off x="5707466" y="3502151"/>
            <a:ext cx="3290942"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err="1">
                <a:solidFill>
                  <a:schemeClr val="tx1"/>
                </a:solidFill>
              </a:rPr>
              <a:t>learning_rate</a:t>
            </a:r>
            <a:r>
              <a:rPr lang="en-US" sz="2800" dirty="0">
                <a:solidFill>
                  <a:schemeClr val="tx1"/>
                </a:solidFill>
              </a:rPr>
              <a:t>: 0.2</a:t>
            </a:r>
          </a:p>
          <a:p>
            <a:pPr algn="ctr"/>
            <a:endParaRPr lang="en-PH" sz="2800" b="1" dirty="0">
              <a:solidFill>
                <a:schemeClr val="tx1"/>
              </a:solidFill>
            </a:endParaRPr>
          </a:p>
        </p:txBody>
      </p:sp>
      <p:sp>
        <p:nvSpPr>
          <p:cNvPr id="9" name="Rectangle: Rounded Corners 8">
            <a:extLst>
              <a:ext uri="{FF2B5EF4-FFF2-40B4-BE49-F238E27FC236}">
                <a16:creationId xmlns:a16="http://schemas.microsoft.com/office/drawing/2014/main" id="{92122AFC-0FF1-BA12-B9C4-A25934AF3CA0}"/>
              </a:ext>
            </a:extLst>
          </p:cNvPr>
          <p:cNvSpPr/>
          <p:nvPr/>
        </p:nvSpPr>
        <p:spPr>
          <a:xfrm>
            <a:off x="5707466" y="4296372"/>
            <a:ext cx="2885020"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subsample: </a:t>
            </a:r>
            <a:r>
              <a:rPr lang="en-US" sz="2800" dirty="0">
                <a:solidFill>
                  <a:schemeClr val="tx1"/>
                </a:solidFill>
              </a:rPr>
              <a:t>0.8</a:t>
            </a:r>
          </a:p>
          <a:p>
            <a:pPr algn="ctr"/>
            <a:endParaRPr lang="en-PH" sz="2800" b="1" dirty="0">
              <a:solidFill>
                <a:schemeClr val="tx1"/>
              </a:solidFill>
            </a:endParaRPr>
          </a:p>
        </p:txBody>
      </p:sp>
    </p:spTree>
    <p:extLst>
      <p:ext uri="{BB962C8B-B14F-4D97-AF65-F5344CB8AC3E}">
        <p14:creationId xmlns:p14="http://schemas.microsoft.com/office/powerpoint/2010/main" val="2506874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963A05-A6B2-ED4E-745F-E4976F93034F}"/>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8A57EE73-2461-4749-D33B-5EA014382442}"/>
              </a:ext>
            </a:extLst>
          </p:cNvPr>
          <p:cNvSpPr>
            <a:spLocks noGrp="1"/>
          </p:cNvSpPr>
          <p:nvPr>
            <p:ph type="title"/>
          </p:nvPr>
        </p:nvSpPr>
        <p:spPr>
          <a:xfrm>
            <a:off x="838200" y="365125"/>
            <a:ext cx="10515600" cy="1325563"/>
          </a:xfrm>
        </p:spPr>
        <p:txBody>
          <a:bodyPr/>
          <a:lstStyle/>
          <a:p>
            <a:r>
              <a:rPr lang="en-US" dirty="0"/>
              <a:t>SVC Classification Report</a:t>
            </a:r>
          </a:p>
        </p:txBody>
      </p:sp>
      <p:graphicFrame>
        <p:nvGraphicFramePr>
          <p:cNvPr id="3" name="Table 2">
            <a:extLst>
              <a:ext uri="{FF2B5EF4-FFF2-40B4-BE49-F238E27FC236}">
                <a16:creationId xmlns:a16="http://schemas.microsoft.com/office/drawing/2014/main" id="{1BC9245C-FF65-3F72-FF25-7CA514CCFE2A}"/>
              </a:ext>
            </a:extLst>
          </p:cNvPr>
          <p:cNvGraphicFramePr>
            <a:graphicFrameLocks noGrp="1"/>
          </p:cNvGraphicFramePr>
          <p:nvPr>
            <p:extLst>
              <p:ext uri="{D42A27DB-BD31-4B8C-83A1-F6EECF244321}">
                <p14:modId xmlns:p14="http://schemas.microsoft.com/office/powerpoint/2010/main" val="4067426821"/>
              </p:ext>
            </p:extLst>
          </p:nvPr>
        </p:nvGraphicFramePr>
        <p:xfrm>
          <a:off x="2032000" y="1690688"/>
          <a:ext cx="8128000" cy="296672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285149946"/>
                    </a:ext>
                  </a:extLst>
                </a:gridCol>
                <a:gridCol w="1625600">
                  <a:extLst>
                    <a:ext uri="{9D8B030D-6E8A-4147-A177-3AD203B41FA5}">
                      <a16:colId xmlns:a16="http://schemas.microsoft.com/office/drawing/2014/main" val="874123319"/>
                    </a:ext>
                  </a:extLst>
                </a:gridCol>
                <a:gridCol w="1625600">
                  <a:extLst>
                    <a:ext uri="{9D8B030D-6E8A-4147-A177-3AD203B41FA5}">
                      <a16:colId xmlns:a16="http://schemas.microsoft.com/office/drawing/2014/main" val="3283444092"/>
                    </a:ext>
                  </a:extLst>
                </a:gridCol>
                <a:gridCol w="1625600">
                  <a:extLst>
                    <a:ext uri="{9D8B030D-6E8A-4147-A177-3AD203B41FA5}">
                      <a16:colId xmlns:a16="http://schemas.microsoft.com/office/drawing/2014/main" val="762182687"/>
                    </a:ext>
                  </a:extLst>
                </a:gridCol>
                <a:gridCol w="1625600">
                  <a:extLst>
                    <a:ext uri="{9D8B030D-6E8A-4147-A177-3AD203B41FA5}">
                      <a16:colId xmlns:a16="http://schemas.microsoft.com/office/drawing/2014/main" val="2023017720"/>
                    </a:ext>
                  </a:extLst>
                </a:gridCol>
              </a:tblGrid>
              <a:tr h="370840">
                <a:tc>
                  <a:txBody>
                    <a:bodyPr/>
                    <a:lstStyle/>
                    <a:p>
                      <a:pPr algn="ctr">
                        <a:buNone/>
                      </a:pPr>
                      <a:r>
                        <a:rPr lang="en-PH" dirty="0"/>
                        <a:t>Class</a:t>
                      </a:r>
                    </a:p>
                  </a:txBody>
                  <a:tcPr anchor="ctr"/>
                </a:tc>
                <a:tc>
                  <a:txBody>
                    <a:bodyPr/>
                    <a:lstStyle/>
                    <a:p>
                      <a:pPr algn="ctr">
                        <a:buNone/>
                      </a:pPr>
                      <a:r>
                        <a:rPr lang="en-PH"/>
                        <a:t>Precision</a:t>
                      </a:r>
                    </a:p>
                  </a:txBody>
                  <a:tcPr anchor="ctr"/>
                </a:tc>
                <a:tc>
                  <a:txBody>
                    <a:bodyPr/>
                    <a:lstStyle/>
                    <a:p>
                      <a:pPr algn="ctr">
                        <a:buNone/>
                      </a:pPr>
                      <a:r>
                        <a:rPr lang="en-PH"/>
                        <a:t>Recall</a:t>
                      </a:r>
                    </a:p>
                  </a:txBody>
                  <a:tcPr anchor="ctr"/>
                </a:tc>
                <a:tc>
                  <a:txBody>
                    <a:bodyPr/>
                    <a:lstStyle/>
                    <a:p>
                      <a:pPr algn="ctr">
                        <a:buNone/>
                      </a:pPr>
                      <a:r>
                        <a:rPr lang="en-PH"/>
                        <a:t>F1-Score</a:t>
                      </a:r>
                    </a:p>
                  </a:txBody>
                  <a:tcPr anchor="ctr"/>
                </a:tc>
                <a:tc>
                  <a:txBody>
                    <a:bodyPr/>
                    <a:lstStyle/>
                    <a:p>
                      <a:pPr algn="ctr">
                        <a:buNone/>
                      </a:pPr>
                      <a:r>
                        <a:rPr lang="en-PH"/>
                        <a:t>Support</a:t>
                      </a:r>
                    </a:p>
                  </a:txBody>
                  <a:tcPr anchor="ctr"/>
                </a:tc>
                <a:extLst>
                  <a:ext uri="{0D108BD9-81ED-4DB2-BD59-A6C34878D82A}">
                    <a16:rowId xmlns:a16="http://schemas.microsoft.com/office/drawing/2014/main" val="1296441596"/>
                  </a:ext>
                </a:extLst>
              </a:tr>
              <a:tr h="370840">
                <a:tc>
                  <a:txBody>
                    <a:bodyPr/>
                    <a:lstStyle/>
                    <a:p>
                      <a:pPr algn="ctr">
                        <a:buNone/>
                      </a:pPr>
                      <a:r>
                        <a:rPr lang="en-PH" b="1"/>
                        <a:t>0</a:t>
                      </a:r>
                      <a:endParaRPr lang="en-PH"/>
                    </a:p>
                  </a:txBody>
                  <a:tcPr anchor="ctr"/>
                </a:tc>
                <a:tc>
                  <a:txBody>
                    <a:bodyPr/>
                    <a:lstStyle/>
                    <a:p>
                      <a:pPr algn="ctr">
                        <a:buNone/>
                      </a:pPr>
                      <a:r>
                        <a:rPr lang="en-PH"/>
                        <a:t>1.00</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232</a:t>
                      </a:r>
                    </a:p>
                  </a:txBody>
                  <a:tcPr anchor="ctr"/>
                </a:tc>
                <a:extLst>
                  <a:ext uri="{0D108BD9-81ED-4DB2-BD59-A6C34878D82A}">
                    <a16:rowId xmlns:a16="http://schemas.microsoft.com/office/drawing/2014/main" val="1835815913"/>
                  </a:ext>
                </a:extLst>
              </a:tr>
              <a:tr h="370840">
                <a:tc>
                  <a:txBody>
                    <a:bodyPr/>
                    <a:lstStyle/>
                    <a:p>
                      <a:pPr algn="ctr">
                        <a:buNone/>
                      </a:pPr>
                      <a:r>
                        <a:rPr lang="en-PH" b="1"/>
                        <a:t>1</a:t>
                      </a:r>
                      <a:endParaRPr lang="en-PH"/>
                    </a:p>
                  </a:txBody>
                  <a:tcPr anchor="ctr"/>
                </a:tc>
                <a:tc>
                  <a:txBody>
                    <a:bodyPr/>
                    <a:lstStyle/>
                    <a:p>
                      <a:pPr algn="ctr">
                        <a:buNone/>
                      </a:pPr>
                      <a:r>
                        <a:rPr lang="en-PH"/>
                        <a:t>1.00</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227</a:t>
                      </a:r>
                    </a:p>
                  </a:txBody>
                  <a:tcPr anchor="ctr"/>
                </a:tc>
                <a:extLst>
                  <a:ext uri="{0D108BD9-81ED-4DB2-BD59-A6C34878D82A}">
                    <a16:rowId xmlns:a16="http://schemas.microsoft.com/office/drawing/2014/main" val="629223802"/>
                  </a:ext>
                </a:extLst>
              </a:tr>
              <a:tr h="370840">
                <a:tc>
                  <a:txBody>
                    <a:bodyPr/>
                    <a:lstStyle/>
                    <a:p>
                      <a:pPr algn="ctr">
                        <a:buNone/>
                      </a:pPr>
                      <a:r>
                        <a:rPr lang="en-PH" b="1"/>
                        <a:t>2</a:t>
                      </a:r>
                      <a:endParaRPr lang="en-PH"/>
                    </a:p>
                  </a:txBody>
                  <a:tcPr anchor="ctr"/>
                </a:tc>
                <a:tc>
                  <a:txBody>
                    <a:bodyPr/>
                    <a:lstStyle/>
                    <a:p>
                      <a:pPr algn="ctr">
                        <a:buNone/>
                      </a:pPr>
                      <a:r>
                        <a:rPr lang="en-PH"/>
                        <a:t>0.97</a:t>
                      </a:r>
                    </a:p>
                  </a:txBody>
                  <a:tcPr anchor="ctr"/>
                </a:tc>
                <a:tc>
                  <a:txBody>
                    <a:bodyPr/>
                    <a:lstStyle/>
                    <a:p>
                      <a:pPr algn="ctr">
                        <a:buNone/>
                      </a:pPr>
                      <a:r>
                        <a:rPr lang="en-PH"/>
                        <a:t>0.99</a:t>
                      </a:r>
                    </a:p>
                  </a:txBody>
                  <a:tcPr anchor="ctr"/>
                </a:tc>
                <a:tc>
                  <a:txBody>
                    <a:bodyPr/>
                    <a:lstStyle/>
                    <a:p>
                      <a:pPr algn="ctr">
                        <a:buNone/>
                      </a:pPr>
                      <a:r>
                        <a:rPr lang="en-PH"/>
                        <a:t>0.98</a:t>
                      </a:r>
                    </a:p>
                  </a:txBody>
                  <a:tcPr anchor="ctr"/>
                </a:tc>
                <a:tc>
                  <a:txBody>
                    <a:bodyPr/>
                    <a:lstStyle/>
                    <a:p>
                      <a:pPr algn="ctr">
                        <a:buNone/>
                      </a:pPr>
                      <a:r>
                        <a:rPr lang="en-PH"/>
                        <a:t>157</a:t>
                      </a:r>
                    </a:p>
                  </a:txBody>
                  <a:tcPr anchor="ctr"/>
                </a:tc>
                <a:extLst>
                  <a:ext uri="{0D108BD9-81ED-4DB2-BD59-A6C34878D82A}">
                    <a16:rowId xmlns:a16="http://schemas.microsoft.com/office/drawing/2014/main" val="1780859164"/>
                  </a:ext>
                </a:extLst>
              </a:tr>
              <a:tr h="370840">
                <a:tc>
                  <a:txBody>
                    <a:bodyPr/>
                    <a:lstStyle/>
                    <a:p>
                      <a:pPr algn="ctr">
                        <a:buNone/>
                      </a:pPr>
                      <a:r>
                        <a:rPr lang="en-PH" b="1"/>
                        <a:t>3</a:t>
                      </a:r>
                      <a:endParaRPr lang="en-PH"/>
                    </a:p>
                  </a:txBody>
                  <a:tcPr anchor="ctr"/>
                </a:tc>
                <a:tc>
                  <a:txBody>
                    <a:bodyPr/>
                    <a:lstStyle/>
                    <a:p>
                      <a:pPr algn="ctr">
                        <a:buNone/>
                      </a:pPr>
                      <a:r>
                        <a:rPr lang="en-PH"/>
                        <a:t>1.00</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299</a:t>
                      </a:r>
                    </a:p>
                  </a:txBody>
                  <a:tcPr anchor="ctr"/>
                </a:tc>
                <a:extLst>
                  <a:ext uri="{0D108BD9-81ED-4DB2-BD59-A6C34878D82A}">
                    <a16:rowId xmlns:a16="http://schemas.microsoft.com/office/drawing/2014/main" val="2890073766"/>
                  </a:ext>
                </a:extLst>
              </a:tr>
              <a:tr h="370840">
                <a:tc>
                  <a:txBody>
                    <a:bodyPr/>
                    <a:lstStyle/>
                    <a:p>
                      <a:pPr algn="ctr">
                        <a:buNone/>
                      </a:pPr>
                      <a:r>
                        <a:rPr lang="en-PH" b="1"/>
                        <a:t>Accuracy</a:t>
                      </a:r>
                      <a:endParaRPr lang="en-PH"/>
                    </a:p>
                  </a:txBody>
                  <a:tcPr anchor="ctr"/>
                </a:tc>
                <a:tc>
                  <a:txBody>
                    <a:bodyPr/>
                    <a:lstStyle/>
                    <a:p>
                      <a:pPr algn="ctr">
                        <a:buNone/>
                      </a:pPr>
                      <a:endParaRPr lang="en-PH" dirty="0"/>
                    </a:p>
                  </a:txBody>
                  <a:tcPr anchor="ctr"/>
                </a:tc>
                <a:tc>
                  <a:txBody>
                    <a:bodyPr/>
                    <a:lstStyle/>
                    <a:p>
                      <a:pPr algn="ctr">
                        <a:buNone/>
                      </a:pPr>
                      <a:endParaRPr lang="en-PH" dirty="0"/>
                    </a:p>
                  </a:txBody>
                  <a:tcPr anchor="ctr"/>
                </a:tc>
                <a:tc>
                  <a:txBody>
                    <a:bodyPr/>
                    <a:lstStyle/>
                    <a:p>
                      <a:pPr algn="ctr">
                        <a:buNone/>
                      </a:pPr>
                      <a:r>
                        <a:rPr lang="en-PH" b="1"/>
                        <a:t>0.99</a:t>
                      </a:r>
                      <a:endParaRPr lang="en-PH"/>
                    </a:p>
                  </a:txBody>
                  <a:tcPr anchor="ctr"/>
                </a:tc>
                <a:tc>
                  <a:txBody>
                    <a:bodyPr/>
                    <a:lstStyle/>
                    <a:p>
                      <a:pPr algn="ctr">
                        <a:buNone/>
                      </a:pPr>
                      <a:r>
                        <a:rPr lang="en-PH"/>
                        <a:t>915</a:t>
                      </a:r>
                    </a:p>
                  </a:txBody>
                  <a:tcPr anchor="ctr"/>
                </a:tc>
                <a:extLst>
                  <a:ext uri="{0D108BD9-81ED-4DB2-BD59-A6C34878D82A}">
                    <a16:rowId xmlns:a16="http://schemas.microsoft.com/office/drawing/2014/main" val="3932455534"/>
                  </a:ext>
                </a:extLst>
              </a:tr>
              <a:tr h="370840">
                <a:tc>
                  <a:txBody>
                    <a:bodyPr/>
                    <a:lstStyle/>
                    <a:p>
                      <a:pPr algn="ctr">
                        <a:buNone/>
                      </a:pPr>
                      <a:r>
                        <a:rPr lang="en-PH" b="1"/>
                        <a:t>Macro Avg</a:t>
                      </a:r>
                      <a:endParaRPr lang="en-PH"/>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915</a:t>
                      </a:r>
                    </a:p>
                  </a:txBody>
                  <a:tcPr anchor="ctr"/>
                </a:tc>
                <a:extLst>
                  <a:ext uri="{0D108BD9-81ED-4DB2-BD59-A6C34878D82A}">
                    <a16:rowId xmlns:a16="http://schemas.microsoft.com/office/drawing/2014/main" val="2265694382"/>
                  </a:ext>
                </a:extLst>
              </a:tr>
              <a:tr h="370840">
                <a:tc>
                  <a:txBody>
                    <a:bodyPr/>
                    <a:lstStyle/>
                    <a:p>
                      <a:pPr algn="ctr">
                        <a:buNone/>
                      </a:pPr>
                      <a:r>
                        <a:rPr lang="en-PH" b="1"/>
                        <a:t>Weighted Avg</a:t>
                      </a:r>
                      <a:endParaRPr lang="en-PH"/>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dirty="0"/>
                        <a:t>915</a:t>
                      </a:r>
                    </a:p>
                  </a:txBody>
                  <a:tcPr anchor="ctr"/>
                </a:tc>
                <a:extLst>
                  <a:ext uri="{0D108BD9-81ED-4DB2-BD59-A6C34878D82A}">
                    <a16:rowId xmlns:a16="http://schemas.microsoft.com/office/drawing/2014/main" val="723649325"/>
                  </a:ext>
                </a:extLst>
              </a:tr>
            </a:tbl>
          </a:graphicData>
        </a:graphic>
      </p:graphicFrame>
      <p:sp>
        <p:nvSpPr>
          <p:cNvPr id="5" name="Rectangle: Rounded Corners 4">
            <a:extLst>
              <a:ext uri="{FF2B5EF4-FFF2-40B4-BE49-F238E27FC236}">
                <a16:creationId xmlns:a16="http://schemas.microsoft.com/office/drawing/2014/main" id="{255E9E28-5CE2-9CC0-D3E9-C8A39D0AE9FC}"/>
              </a:ext>
            </a:extLst>
          </p:cNvPr>
          <p:cNvSpPr/>
          <p:nvPr/>
        </p:nvSpPr>
        <p:spPr>
          <a:xfrm>
            <a:off x="4084963" y="4910309"/>
            <a:ext cx="4022073" cy="596084"/>
          </a:xfrm>
          <a:prstGeom prst="roundRect">
            <a:avLst>
              <a:gd name="adj" fmla="val 50000"/>
            </a:avLst>
          </a:prstGeom>
          <a:solidFill>
            <a:srgbClr val="EFC5B1"/>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Test Accuracy: </a:t>
            </a:r>
            <a:r>
              <a:rPr lang="en-US" sz="2800" dirty="0">
                <a:solidFill>
                  <a:schemeClr val="tx1"/>
                </a:solidFill>
              </a:rPr>
              <a:t>0.9913</a:t>
            </a:r>
          </a:p>
          <a:p>
            <a:pPr algn="ctr"/>
            <a:endParaRPr lang="en-PH" sz="2800" b="1" dirty="0">
              <a:solidFill>
                <a:schemeClr val="tx1"/>
              </a:solidFill>
            </a:endParaRPr>
          </a:p>
        </p:txBody>
      </p:sp>
      <p:sp>
        <p:nvSpPr>
          <p:cNvPr id="9" name="Rectangle: Rounded Corners 8">
            <a:extLst>
              <a:ext uri="{FF2B5EF4-FFF2-40B4-BE49-F238E27FC236}">
                <a16:creationId xmlns:a16="http://schemas.microsoft.com/office/drawing/2014/main" id="{DAA09FAA-04AE-4C19-A6D9-EBD49E5E0250}"/>
              </a:ext>
            </a:extLst>
          </p:cNvPr>
          <p:cNvSpPr/>
          <p:nvPr/>
        </p:nvSpPr>
        <p:spPr>
          <a:xfrm>
            <a:off x="4330882" y="5668677"/>
            <a:ext cx="3638946" cy="451399"/>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endParaRPr>
          </a:p>
          <a:p>
            <a:pPr algn="ctr"/>
            <a:r>
              <a:rPr lang="en-US" b="1" dirty="0">
                <a:solidFill>
                  <a:schemeClr val="tx1"/>
                </a:solidFill>
              </a:rPr>
              <a:t>Cross-validation Score: </a:t>
            </a:r>
            <a:r>
              <a:rPr lang="en-US" dirty="0">
                <a:solidFill>
                  <a:schemeClr val="tx1"/>
                </a:solidFill>
              </a:rPr>
              <a:t>0.9892</a:t>
            </a:r>
          </a:p>
          <a:p>
            <a:pPr algn="ctr"/>
            <a:endParaRPr lang="en-PH" b="1" dirty="0">
              <a:solidFill>
                <a:schemeClr val="tx1"/>
              </a:solidFill>
            </a:endParaRPr>
          </a:p>
        </p:txBody>
      </p:sp>
    </p:spTree>
    <p:extLst>
      <p:ext uri="{BB962C8B-B14F-4D97-AF65-F5344CB8AC3E}">
        <p14:creationId xmlns:p14="http://schemas.microsoft.com/office/powerpoint/2010/main" val="1905726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5FCE78-1035-942E-238F-E5E32BAD5622}"/>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565E6147-A4CC-B724-9B5A-3DBBA34F4C4C}"/>
              </a:ext>
            </a:extLst>
          </p:cNvPr>
          <p:cNvSpPr>
            <a:spLocks noGrp="1"/>
          </p:cNvSpPr>
          <p:nvPr>
            <p:ph type="title"/>
          </p:nvPr>
        </p:nvSpPr>
        <p:spPr>
          <a:xfrm>
            <a:off x="838200" y="365125"/>
            <a:ext cx="10515600" cy="1325563"/>
          </a:xfrm>
        </p:spPr>
        <p:txBody>
          <a:bodyPr/>
          <a:lstStyle/>
          <a:p>
            <a:r>
              <a:rPr lang="en-US" dirty="0" err="1"/>
              <a:t>XGBoost</a:t>
            </a:r>
            <a:r>
              <a:rPr lang="en-US" dirty="0"/>
              <a:t> Classification Report</a:t>
            </a:r>
          </a:p>
        </p:txBody>
      </p:sp>
      <p:graphicFrame>
        <p:nvGraphicFramePr>
          <p:cNvPr id="3" name="Table 2">
            <a:extLst>
              <a:ext uri="{FF2B5EF4-FFF2-40B4-BE49-F238E27FC236}">
                <a16:creationId xmlns:a16="http://schemas.microsoft.com/office/drawing/2014/main" id="{00A28E3A-FE23-C57C-BE25-463C4A76B0ED}"/>
              </a:ext>
            </a:extLst>
          </p:cNvPr>
          <p:cNvGraphicFramePr>
            <a:graphicFrameLocks noGrp="1"/>
          </p:cNvGraphicFramePr>
          <p:nvPr/>
        </p:nvGraphicFramePr>
        <p:xfrm>
          <a:off x="2032000" y="1690688"/>
          <a:ext cx="8128000" cy="296672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285149946"/>
                    </a:ext>
                  </a:extLst>
                </a:gridCol>
                <a:gridCol w="1625600">
                  <a:extLst>
                    <a:ext uri="{9D8B030D-6E8A-4147-A177-3AD203B41FA5}">
                      <a16:colId xmlns:a16="http://schemas.microsoft.com/office/drawing/2014/main" val="874123319"/>
                    </a:ext>
                  </a:extLst>
                </a:gridCol>
                <a:gridCol w="1625600">
                  <a:extLst>
                    <a:ext uri="{9D8B030D-6E8A-4147-A177-3AD203B41FA5}">
                      <a16:colId xmlns:a16="http://schemas.microsoft.com/office/drawing/2014/main" val="3283444092"/>
                    </a:ext>
                  </a:extLst>
                </a:gridCol>
                <a:gridCol w="1625600">
                  <a:extLst>
                    <a:ext uri="{9D8B030D-6E8A-4147-A177-3AD203B41FA5}">
                      <a16:colId xmlns:a16="http://schemas.microsoft.com/office/drawing/2014/main" val="762182687"/>
                    </a:ext>
                  </a:extLst>
                </a:gridCol>
                <a:gridCol w="1625600">
                  <a:extLst>
                    <a:ext uri="{9D8B030D-6E8A-4147-A177-3AD203B41FA5}">
                      <a16:colId xmlns:a16="http://schemas.microsoft.com/office/drawing/2014/main" val="2023017720"/>
                    </a:ext>
                  </a:extLst>
                </a:gridCol>
              </a:tblGrid>
              <a:tr h="370840">
                <a:tc>
                  <a:txBody>
                    <a:bodyPr/>
                    <a:lstStyle/>
                    <a:p>
                      <a:pPr algn="ctr">
                        <a:buNone/>
                      </a:pPr>
                      <a:r>
                        <a:rPr lang="en-PH" b="1" dirty="0"/>
                        <a:t>Class</a:t>
                      </a:r>
                    </a:p>
                  </a:txBody>
                  <a:tcPr anchor="ctr"/>
                </a:tc>
                <a:tc>
                  <a:txBody>
                    <a:bodyPr/>
                    <a:lstStyle/>
                    <a:p>
                      <a:pPr algn="ctr">
                        <a:buNone/>
                      </a:pPr>
                      <a:r>
                        <a:rPr lang="en-PH" b="1"/>
                        <a:t>Precision</a:t>
                      </a:r>
                    </a:p>
                  </a:txBody>
                  <a:tcPr anchor="ctr"/>
                </a:tc>
                <a:tc>
                  <a:txBody>
                    <a:bodyPr/>
                    <a:lstStyle/>
                    <a:p>
                      <a:pPr algn="ctr">
                        <a:buNone/>
                      </a:pPr>
                      <a:r>
                        <a:rPr lang="en-PH" b="1" dirty="0"/>
                        <a:t>Recall</a:t>
                      </a:r>
                    </a:p>
                  </a:txBody>
                  <a:tcPr anchor="ctr"/>
                </a:tc>
                <a:tc>
                  <a:txBody>
                    <a:bodyPr/>
                    <a:lstStyle/>
                    <a:p>
                      <a:pPr algn="ctr">
                        <a:buNone/>
                      </a:pPr>
                      <a:r>
                        <a:rPr lang="en-PH" b="1"/>
                        <a:t>F1-Score</a:t>
                      </a:r>
                    </a:p>
                  </a:txBody>
                  <a:tcPr anchor="ctr"/>
                </a:tc>
                <a:tc>
                  <a:txBody>
                    <a:bodyPr/>
                    <a:lstStyle/>
                    <a:p>
                      <a:pPr algn="ctr">
                        <a:buNone/>
                      </a:pPr>
                      <a:r>
                        <a:rPr lang="en-PH" b="1" dirty="0"/>
                        <a:t>Support</a:t>
                      </a:r>
                    </a:p>
                  </a:txBody>
                  <a:tcPr anchor="ctr"/>
                </a:tc>
                <a:extLst>
                  <a:ext uri="{0D108BD9-81ED-4DB2-BD59-A6C34878D82A}">
                    <a16:rowId xmlns:a16="http://schemas.microsoft.com/office/drawing/2014/main" val="1296441596"/>
                  </a:ext>
                </a:extLst>
              </a:tr>
              <a:tr h="370840">
                <a:tc>
                  <a:txBody>
                    <a:bodyPr/>
                    <a:lstStyle/>
                    <a:p>
                      <a:pPr algn="ctr">
                        <a:buNone/>
                      </a:pPr>
                      <a:r>
                        <a:rPr lang="en-PH" b="1"/>
                        <a:t>0</a:t>
                      </a:r>
                      <a:endParaRPr lang="en-PH"/>
                    </a:p>
                  </a:txBody>
                  <a:tcPr anchor="ctr"/>
                </a:tc>
                <a:tc>
                  <a:txBody>
                    <a:bodyPr/>
                    <a:lstStyle/>
                    <a:p>
                      <a:pPr algn="ctr">
                        <a:buNone/>
                      </a:pPr>
                      <a:r>
                        <a:rPr lang="en-PH"/>
                        <a:t>0.97</a:t>
                      </a:r>
                    </a:p>
                  </a:txBody>
                  <a:tcPr anchor="ctr"/>
                </a:tc>
                <a:tc>
                  <a:txBody>
                    <a:bodyPr/>
                    <a:lstStyle/>
                    <a:p>
                      <a:pPr algn="ctr">
                        <a:buNone/>
                      </a:pPr>
                      <a:r>
                        <a:rPr lang="en-PH"/>
                        <a:t>0.96</a:t>
                      </a:r>
                    </a:p>
                  </a:txBody>
                  <a:tcPr anchor="ctr"/>
                </a:tc>
                <a:tc>
                  <a:txBody>
                    <a:bodyPr/>
                    <a:lstStyle/>
                    <a:p>
                      <a:pPr algn="ctr">
                        <a:buNone/>
                      </a:pPr>
                      <a:r>
                        <a:rPr lang="en-PH"/>
                        <a:t>0.97</a:t>
                      </a:r>
                    </a:p>
                  </a:txBody>
                  <a:tcPr anchor="ctr"/>
                </a:tc>
                <a:tc>
                  <a:txBody>
                    <a:bodyPr/>
                    <a:lstStyle/>
                    <a:p>
                      <a:pPr algn="ctr">
                        <a:buNone/>
                      </a:pPr>
                      <a:r>
                        <a:rPr lang="en-PH"/>
                        <a:t>232</a:t>
                      </a:r>
                    </a:p>
                  </a:txBody>
                  <a:tcPr anchor="ctr"/>
                </a:tc>
                <a:extLst>
                  <a:ext uri="{0D108BD9-81ED-4DB2-BD59-A6C34878D82A}">
                    <a16:rowId xmlns:a16="http://schemas.microsoft.com/office/drawing/2014/main" val="1835815913"/>
                  </a:ext>
                </a:extLst>
              </a:tr>
              <a:tr h="370840">
                <a:tc>
                  <a:txBody>
                    <a:bodyPr/>
                    <a:lstStyle/>
                    <a:p>
                      <a:pPr algn="ctr">
                        <a:buNone/>
                      </a:pPr>
                      <a:r>
                        <a:rPr lang="en-PH" b="1"/>
                        <a:t>1</a:t>
                      </a:r>
                      <a:endParaRPr lang="en-PH"/>
                    </a:p>
                  </a:txBody>
                  <a:tcPr anchor="ctr"/>
                </a:tc>
                <a:tc>
                  <a:txBody>
                    <a:bodyPr/>
                    <a:lstStyle/>
                    <a:p>
                      <a:pPr algn="ctr">
                        <a:buNone/>
                      </a:pPr>
                      <a:r>
                        <a:rPr lang="en-PH"/>
                        <a:t>0.95</a:t>
                      </a:r>
                    </a:p>
                  </a:txBody>
                  <a:tcPr anchor="ctr"/>
                </a:tc>
                <a:tc>
                  <a:txBody>
                    <a:bodyPr/>
                    <a:lstStyle/>
                    <a:p>
                      <a:pPr algn="ctr">
                        <a:buNone/>
                      </a:pPr>
                      <a:r>
                        <a:rPr lang="en-PH"/>
                        <a:t>0.93</a:t>
                      </a:r>
                    </a:p>
                  </a:txBody>
                  <a:tcPr anchor="ctr"/>
                </a:tc>
                <a:tc>
                  <a:txBody>
                    <a:bodyPr/>
                    <a:lstStyle/>
                    <a:p>
                      <a:pPr algn="ctr">
                        <a:buNone/>
                      </a:pPr>
                      <a:r>
                        <a:rPr lang="en-PH"/>
                        <a:t>0.94</a:t>
                      </a:r>
                    </a:p>
                  </a:txBody>
                  <a:tcPr anchor="ctr"/>
                </a:tc>
                <a:tc>
                  <a:txBody>
                    <a:bodyPr/>
                    <a:lstStyle/>
                    <a:p>
                      <a:pPr algn="ctr">
                        <a:buNone/>
                      </a:pPr>
                      <a:r>
                        <a:rPr lang="en-PH"/>
                        <a:t>227</a:t>
                      </a:r>
                    </a:p>
                  </a:txBody>
                  <a:tcPr anchor="ctr"/>
                </a:tc>
                <a:extLst>
                  <a:ext uri="{0D108BD9-81ED-4DB2-BD59-A6C34878D82A}">
                    <a16:rowId xmlns:a16="http://schemas.microsoft.com/office/drawing/2014/main" val="629223802"/>
                  </a:ext>
                </a:extLst>
              </a:tr>
              <a:tr h="370840">
                <a:tc>
                  <a:txBody>
                    <a:bodyPr/>
                    <a:lstStyle/>
                    <a:p>
                      <a:pPr algn="ctr">
                        <a:buNone/>
                      </a:pPr>
                      <a:r>
                        <a:rPr lang="en-PH" b="1"/>
                        <a:t>2</a:t>
                      </a:r>
                      <a:endParaRPr lang="en-PH"/>
                    </a:p>
                  </a:txBody>
                  <a:tcPr anchor="ctr"/>
                </a:tc>
                <a:tc>
                  <a:txBody>
                    <a:bodyPr/>
                    <a:lstStyle/>
                    <a:p>
                      <a:pPr algn="ctr">
                        <a:buNone/>
                      </a:pPr>
                      <a:r>
                        <a:rPr lang="en-PH"/>
                        <a:t>0.93</a:t>
                      </a:r>
                    </a:p>
                  </a:txBody>
                  <a:tcPr anchor="ctr"/>
                </a:tc>
                <a:tc>
                  <a:txBody>
                    <a:bodyPr/>
                    <a:lstStyle/>
                    <a:p>
                      <a:pPr algn="ctr">
                        <a:buNone/>
                      </a:pPr>
                      <a:r>
                        <a:rPr lang="en-PH" dirty="0"/>
                        <a:t>0.96</a:t>
                      </a:r>
                    </a:p>
                  </a:txBody>
                  <a:tcPr anchor="ctr"/>
                </a:tc>
                <a:tc>
                  <a:txBody>
                    <a:bodyPr/>
                    <a:lstStyle/>
                    <a:p>
                      <a:pPr algn="ctr">
                        <a:buNone/>
                      </a:pPr>
                      <a:r>
                        <a:rPr lang="en-PH"/>
                        <a:t>0.94</a:t>
                      </a:r>
                    </a:p>
                  </a:txBody>
                  <a:tcPr anchor="ctr"/>
                </a:tc>
                <a:tc>
                  <a:txBody>
                    <a:bodyPr/>
                    <a:lstStyle/>
                    <a:p>
                      <a:pPr algn="ctr">
                        <a:buNone/>
                      </a:pPr>
                      <a:r>
                        <a:rPr lang="en-PH"/>
                        <a:t>157</a:t>
                      </a:r>
                    </a:p>
                  </a:txBody>
                  <a:tcPr anchor="ctr"/>
                </a:tc>
                <a:extLst>
                  <a:ext uri="{0D108BD9-81ED-4DB2-BD59-A6C34878D82A}">
                    <a16:rowId xmlns:a16="http://schemas.microsoft.com/office/drawing/2014/main" val="1780859164"/>
                  </a:ext>
                </a:extLst>
              </a:tr>
              <a:tr h="370840">
                <a:tc>
                  <a:txBody>
                    <a:bodyPr/>
                    <a:lstStyle/>
                    <a:p>
                      <a:pPr algn="ctr">
                        <a:buNone/>
                      </a:pPr>
                      <a:r>
                        <a:rPr lang="en-PH" b="1"/>
                        <a:t>3</a:t>
                      </a:r>
                      <a:endParaRPr lang="en-PH"/>
                    </a:p>
                  </a:txBody>
                  <a:tcPr anchor="ctr"/>
                </a:tc>
                <a:tc>
                  <a:txBody>
                    <a:bodyPr/>
                    <a:lstStyle/>
                    <a:p>
                      <a:pPr algn="ctr">
                        <a:buNone/>
                      </a:pPr>
                      <a:r>
                        <a:rPr lang="en-PH"/>
                        <a:t>0.97</a:t>
                      </a:r>
                    </a:p>
                  </a:txBody>
                  <a:tcPr anchor="ctr"/>
                </a:tc>
                <a:tc>
                  <a:txBody>
                    <a:bodyPr/>
                    <a:lstStyle/>
                    <a:p>
                      <a:pPr algn="ctr">
                        <a:buNone/>
                      </a:pPr>
                      <a:r>
                        <a:rPr lang="en-PH"/>
                        <a:t>0.97</a:t>
                      </a:r>
                    </a:p>
                  </a:txBody>
                  <a:tcPr anchor="ctr"/>
                </a:tc>
                <a:tc>
                  <a:txBody>
                    <a:bodyPr/>
                    <a:lstStyle/>
                    <a:p>
                      <a:pPr algn="ctr">
                        <a:buNone/>
                      </a:pPr>
                      <a:r>
                        <a:rPr lang="en-PH" dirty="0"/>
                        <a:t>0.97</a:t>
                      </a:r>
                    </a:p>
                  </a:txBody>
                  <a:tcPr anchor="ctr"/>
                </a:tc>
                <a:tc>
                  <a:txBody>
                    <a:bodyPr/>
                    <a:lstStyle/>
                    <a:p>
                      <a:pPr algn="ctr">
                        <a:buNone/>
                      </a:pPr>
                      <a:r>
                        <a:rPr lang="en-PH"/>
                        <a:t>299</a:t>
                      </a:r>
                    </a:p>
                  </a:txBody>
                  <a:tcPr anchor="ctr"/>
                </a:tc>
                <a:extLst>
                  <a:ext uri="{0D108BD9-81ED-4DB2-BD59-A6C34878D82A}">
                    <a16:rowId xmlns:a16="http://schemas.microsoft.com/office/drawing/2014/main" val="2890073766"/>
                  </a:ext>
                </a:extLst>
              </a:tr>
              <a:tr h="370840">
                <a:tc>
                  <a:txBody>
                    <a:bodyPr/>
                    <a:lstStyle/>
                    <a:p>
                      <a:pPr algn="ctr">
                        <a:buNone/>
                      </a:pPr>
                      <a:r>
                        <a:rPr lang="en-PH" b="1"/>
                        <a:t>Accuracy</a:t>
                      </a:r>
                      <a:endParaRPr lang="en-PH"/>
                    </a:p>
                  </a:txBody>
                  <a:tcPr anchor="ctr"/>
                </a:tc>
                <a:tc>
                  <a:txBody>
                    <a:bodyPr/>
                    <a:lstStyle/>
                    <a:p>
                      <a:pPr algn="ctr">
                        <a:buNone/>
                      </a:pPr>
                      <a:endParaRPr lang="en-PH" dirty="0"/>
                    </a:p>
                  </a:txBody>
                  <a:tcPr anchor="ctr"/>
                </a:tc>
                <a:tc>
                  <a:txBody>
                    <a:bodyPr/>
                    <a:lstStyle/>
                    <a:p>
                      <a:pPr algn="ctr">
                        <a:buNone/>
                      </a:pPr>
                      <a:endParaRPr lang="en-PH" dirty="0"/>
                    </a:p>
                  </a:txBody>
                  <a:tcPr anchor="ctr"/>
                </a:tc>
                <a:tc>
                  <a:txBody>
                    <a:bodyPr/>
                    <a:lstStyle/>
                    <a:p>
                      <a:pPr algn="ctr">
                        <a:buNone/>
                      </a:pPr>
                      <a:r>
                        <a:rPr lang="en-PH" b="1"/>
                        <a:t>0.9585</a:t>
                      </a:r>
                      <a:endParaRPr lang="en-PH"/>
                    </a:p>
                  </a:txBody>
                  <a:tcPr anchor="ctr"/>
                </a:tc>
                <a:tc>
                  <a:txBody>
                    <a:bodyPr/>
                    <a:lstStyle/>
                    <a:p>
                      <a:pPr algn="ctr">
                        <a:buNone/>
                      </a:pPr>
                      <a:r>
                        <a:rPr lang="en-PH"/>
                        <a:t>915</a:t>
                      </a:r>
                    </a:p>
                  </a:txBody>
                  <a:tcPr anchor="ctr"/>
                </a:tc>
                <a:extLst>
                  <a:ext uri="{0D108BD9-81ED-4DB2-BD59-A6C34878D82A}">
                    <a16:rowId xmlns:a16="http://schemas.microsoft.com/office/drawing/2014/main" val="3932455534"/>
                  </a:ext>
                </a:extLst>
              </a:tr>
              <a:tr h="370840">
                <a:tc>
                  <a:txBody>
                    <a:bodyPr/>
                    <a:lstStyle/>
                    <a:p>
                      <a:pPr algn="ctr">
                        <a:buNone/>
                      </a:pPr>
                      <a:r>
                        <a:rPr lang="en-PH" b="1"/>
                        <a:t>Macro Avg</a:t>
                      </a:r>
                      <a:endParaRPr lang="en-PH"/>
                    </a:p>
                  </a:txBody>
                  <a:tcPr anchor="ctr"/>
                </a:tc>
                <a:tc>
                  <a:txBody>
                    <a:bodyPr/>
                    <a:lstStyle/>
                    <a:p>
                      <a:pPr algn="ctr">
                        <a:buNone/>
                      </a:pPr>
                      <a:r>
                        <a:rPr lang="en-PH"/>
                        <a:t>0.95</a:t>
                      </a:r>
                    </a:p>
                  </a:txBody>
                  <a:tcPr anchor="ctr"/>
                </a:tc>
                <a:tc>
                  <a:txBody>
                    <a:bodyPr/>
                    <a:lstStyle/>
                    <a:p>
                      <a:pPr algn="ctr">
                        <a:buNone/>
                      </a:pPr>
                      <a:r>
                        <a:rPr lang="en-PH"/>
                        <a:t>0.96</a:t>
                      </a:r>
                    </a:p>
                  </a:txBody>
                  <a:tcPr anchor="ctr"/>
                </a:tc>
                <a:tc>
                  <a:txBody>
                    <a:bodyPr/>
                    <a:lstStyle/>
                    <a:p>
                      <a:pPr algn="ctr">
                        <a:buNone/>
                      </a:pPr>
                      <a:r>
                        <a:rPr lang="en-PH"/>
                        <a:t>0.96</a:t>
                      </a:r>
                    </a:p>
                  </a:txBody>
                  <a:tcPr anchor="ctr"/>
                </a:tc>
                <a:tc>
                  <a:txBody>
                    <a:bodyPr/>
                    <a:lstStyle/>
                    <a:p>
                      <a:pPr algn="ctr">
                        <a:buNone/>
                      </a:pPr>
                      <a:r>
                        <a:rPr lang="en-PH"/>
                        <a:t>915</a:t>
                      </a:r>
                    </a:p>
                  </a:txBody>
                  <a:tcPr anchor="ctr"/>
                </a:tc>
                <a:extLst>
                  <a:ext uri="{0D108BD9-81ED-4DB2-BD59-A6C34878D82A}">
                    <a16:rowId xmlns:a16="http://schemas.microsoft.com/office/drawing/2014/main" val="2265694382"/>
                  </a:ext>
                </a:extLst>
              </a:tr>
              <a:tr h="370840">
                <a:tc>
                  <a:txBody>
                    <a:bodyPr/>
                    <a:lstStyle/>
                    <a:p>
                      <a:pPr algn="ctr">
                        <a:buNone/>
                      </a:pPr>
                      <a:r>
                        <a:rPr lang="en-PH" b="1"/>
                        <a:t>Weighted Avg</a:t>
                      </a:r>
                      <a:endParaRPr lang="en-PH"/>
                    </a:p>
                  </a:txBody>
                  <a:tcPr anchor="ctr"/>
                </a:tc>
                <a:tc>
                  <a:txBody>
                    <a:bodyPr/>
                    <a:lstStyle/>
                    <a:p>
                      <a:pPr algn="ctr">
                        <a:buNone/>
                      </a:pPr>
                      <a:r>
                        <a:rPr lang="en-PH"/>
                        <a:t>0.96</a:t>
                      </a:r>
                    </a:p>
                  </a:txBody>
                  <a:tcPr anchor="ctr"/>
                </a:tc>
                <a:tc>
                  <a:txBody>
                    <a:bodyPr/>
                    <a:lstStyle/>
                    <a:p>
                      <a:pPr algn="ctr">
                        <a:buNone/>
                      </a:pPr>
                      <a:r>
                        <a:rPr lang="en-PH" dirty="0"/>
                        <a:t>0.96</a:t>
                      </a:r>
                    </a:p>
                  </a:txBody>
                  <a:tcPr anchor="ctr"/>
                </a:tc>
                <a:tc>
                  <a:txBody>
                    <a:bodyPr/>
                    <a:lstStyle/>
                    <a:p>
                      <a:pPr algn="ctr">
                        <a:buNone/>
                      </a:pPr>
                      <a:r>
                        <a:rPr lang="en-PH"/>
                        <a:t>0.96</a:t>
                      </a:r>
                    </a:p>
                  </a:txBody>
                  <a:tcPr anchor="ctr"/>
                </a:tc>
                <a:tc>
                  <a:txBody>
                    <a:bodyPr/>
                    <a:lstStyle/>
                    <a:p>
                      <a:pPr algn="ctr">
                        <a:buNone/>
                      </a:pPr>
                      <a:r>
                        <a:rPr lang="en-PH" dirty="0"/>
                        <a:t>915</a:t>
                      </a:r>
                    </a:p>
                  </a:txBody>
                  <a:tcPr anchor="ctr"/>
                </a:tc>
                <a:extLst>
                  <a:ext uri="{0D108BD9-81ED-4DB2-BD59-A6C34878D82A}">
                    <a16:rowId xmlns:a16="http://schemas.microsoft.com/office/drawing/2014/main" val="723649325"/>
                  </a:ext>
                </a:extLst>
              </a:tr>
            </a:tbl>
          </a:graphicData>
        </a:graphic>
      </p:graphicFrame>
      <p:sp>
        <p:nvSpPr>
          <p:cNvPr id="2" name="Rectangle: Rounded Corners 1">
            <a:extLst>
              <a:ext uri="{FF2B5EF4-FFF2-40B4-BE49-F238E27FC236}">
                <a16:creationId xmlns:a16="http://schemas.microsoft.com/office/drawing/2014/main" id="{2C83198A-06EE-0FE1-3F13-F628A84DBEC6}"/>
              </a:ext>
            </a:extLst>
          </p:cNvPr>
          <p:cNvSpPr/>
          <p:nvPr/>
        </p:nvSpPr>
        <p:spPr>
          <a:xfrm>
            <a:off x="4084963" y="4910309"/>
            <a:ext cx="4022073" cy="596084"/>
          </a:xfrm>
          <a:prstGeom prst="roundRect">
            <a:avLst>
              <a:gd name="adj" fmla="val 50000"/>
            </a:avLst>
          </a:prstGeom>
          <a:solidFill>
            <a:srgbClr val="EFC5B1"/>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Test Accuracy: </a:t>
            </a:r>
            <a:r>
              <a:rPr lang="en-US" sz="2800" dirty="0">
                <a:solidFill>
                  <a:schemeClr val="tx1"/>
                </a:solidFill>
              </a:rPr>
              <a:t>0.9585</a:t>
            </a:r>
          </a:p>
          <a:p>
            <a:pPr algn="ctr"/>
            <a:endParaRPr lang="en-PH" sz="2800" b="1" dirty="0">
              <a:solidFill>
                <a:schemeClr val="tx1"/>
              </a:solidFill>
            </a:endParaRPr>
          </a:p>
        </p:txBody>
      </p:sp>
      <p:sp>
        <p:nvSpPr>
          <p:cNvPr id="4" name="Rectangle: Rounded Corners 3">
            <a:extLst>
              <a:ext uri="{FF2B5EF4-FFF2-40B4-BE49-F238E27FC236}">
                <a16:creationId xmlns:a16="http://schemas.microsoft.com/office/drawing/2014/main" id="{78D5F00A-A2BF-651C-FEFE-7ABCF372D1EC}"/>
              </a:ext>
            </a:extLst>
          </p:cNvPr>
          <p:cNvSpPr/>
          <p:nvPr/>
        </p:nvSpPr>
        <p:spPr>
          <a:xfrm>
            <a:off x="4330882" y="5668677"/>
            <a:ext cx="3638946" cy="451399"/>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endParaRPr>
          </a:p>
          <a:p>
            <a:pPr algn="ctr"/>
            <a:r>
              <a:rPr lang="en-US" b="1" dirty="0">
                <a:solidFill>
                  <a:schemeClr val="tx1"/>
                </a:solidFill>
              </a:rPr>
              <a:t>Cross-validation Score: </a:t>
            </a:r>
            <a:r>
              <a:rPr lang="en-US" dirty="0">
                <a:solidFill>
                  <a:schemeClr val="tx1"/>
                </a:solidFill>
              </a:rPr>
              <a:t>0.9550</a:t>
            </a:r>
          </a:p>
          <a:p>
            <a:pPr algn="ctr"/>
            <a:endParaRPr lang="en-PH" b="1" dirty="0">
              <a:solidFill>
                <a:schemeClr val="tx1"/>
              </a:solidFill>
            </a:endParaRPr>
          </a:p>
        </p:txBody>
      </p:sp>
    </p:spTree>
    <p:extLst>
      <p:ext uri="{BB962C8B-B14F-4D97-AF65-F5344CB8AC3E}">
        <p14:creationId xmlns:p14="http://schemas.microsoft.com/office/powerpoint/2010/main" val="1639199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17AF5-7A0B-727B-BD5E-933ED518A068}"/>
            </a:ext>
          </a:extLst>
        </p:cNvPr>
        <p:cNvGrpSpPr/>
        <p:nvPr/>
      </p:nvGrpSpPr>
      <p:grpSpPr>
        <a:xfrm>
          <a:off x="0" y="0"/>
          <a:ext cx="0" cy="0"/>
          <a:chOff x="0" y="0"/>
          <a:chExt cx="0" cy="0"/>
        </a:xfrm>
      </p:grpSpPr>
      <p:pic>
        <p:nvPicPr>
          <p:cNvPr id="7" name="Picture 6" descr="A close-up of a map&#10;&#10;AI-generated content may be incorrect.">
            <a:extLst>
              <a:ext uri="{FF2B5EF4-FFF2-40B4-BE49-F238E27FC236}">
                <a16:creationId xmlns:a16="http://schemas.microsoft.com/office/drawing/2014/main" id="{48549832-18F4-A9B5-1820-00C80F183B6B}"/>
              </a:ext>
            </a:extLst>
          </p:cNvPr>
          <p:cNvPicPr>
            <a:picLocks noChangeAspect="1"/>
          </p:cNvPicPr>
          <p:nvPr/>
        </p:nvPicPr>
        <p:blipFill>
          <a:blip r:embed="rId2">
            <a:extLst>
              <a:ext uri="{28A0092B-C50C-407E-A947-70E740481C1C}">
                <a14:useLocalDpi xmlns:a14="http://schemas.microsoft.com/office/drawing/2010/main" val="0"/>
              </a:ext>
            </a:extLst>
          </a:blip>
          <a:srcRect l="7828" t="5324" r="6713" b="52067"/>
          <a:stretch>
            <a:fillRect/>
          </a:stretch>
        </p:blipFill>
        <p:spPr>
          <a:xfrm>
            <a:off x="3236268" y="1587115"/>
            <a:ext cx="5719461" cy="4033257"/>
          </a:xfrm>
          <a:prstGeom prst="rect">
            <a:avLst/>
          </a:prstGeom>
        </p:spPr>
      </p:pic>
      <p:sp>
        <p:nvSpPr>
          <p:cNvPr id="9" name="TextBox 8">
            <a:extLst>
              <a:ext uri="{FF2B5EF4-FFF2-40B4-BE49-F238E27FC236}">
                <a16:creationId xmlns:a16="http://schemas.microsoft.com/office/drawing/2014/main" id="{701A29C1-4874-498F-44C4-5513F52CC3F8}"/>
              </a:ext>
            </a:extLst>
          </p:cNvPr>
          <p:cNvSpPr txBox="1"/>
          <p:nvPr/>
        </p:nvSpPr>
        <p:spPr>
          <a:xfrm>
            <a:off x="3123234" y="5536464"/>
            <a:ext cx="5945528" cy="646331"/>
          </a:xfrm>
          <a:prstGeom prst="rect">
            <a:avLst/>
          </a:prstGeom>
          <a:noFill/>
        </p:spPr>
        <p:txBody>
          <a:bodyPr wrap="square">
            <a:spAutoFit/>
          </a:bodyPr>
          <a:lstStyle/>
          <a:p>
            <a:pPr algn="ctr">
              <a:buNone/>
            </a:pPr>
            <a:r>
              <a:rPr lang="en-US" i="0" dirty="0">
                <a:solidFill>
                  <a:srgbClr val="0A0A0A"/>
                </a:solidFill>
                <a:effectLst/>
                <a:latin typeface="Roboto" panose="02000000000000000000" pitchFamily="2" charset="0"/>
              </a:rPr>
              <a:t>Satellite Image of the Surface rupture of the Bogo Bay Fault during the 2025 Magnitude 6.9 Northern Cebu</a:t>
            </a:r>
          </a:p>
        </p:txBody>
      </p:sp>
      <p:sp>
        <p:nvSpPr>
          <p:cNvPr id="10" name="TextBox 9">
            <a:extLst>
              <a:ext uri="{FF2B5EF4-FFF2-40B4-BE49-F238E27FC236}">
                <a16:creationId xmlns:a16="http://schemas.microsoft.com/office/drawing/2014/main" id="{C8ED1D98-1938-F715-4412-6C4C92395A19}"/>
              </a:ext>
            </a:extLst>
          </p:cNvPr>
          <p:cNvSpPr txBox="1"/>
          <p:nvPr/>
        </p:nvSpPr>
        <p:spPr>
          <a:xfrm>
            <a:off x="385924" y="6520041"/>
            <a:ext cx="11420150" cy="276999"/>
          </a:xfrm>
          <a:prstGeom prst="rect">
            <a:avLst/>
          </a:prstGeom>
          <a:noFill/>
        </p:spPr>
        <p:txBody>
          <a:bodyPr wrap="square">
            <a:spAutoFit/>
          </a:bodyPr>
          <a:lstStyle/>
          <a:p>
            <a:pPr algn="ctr">
              <a:buNone/>
            </a:pPr>
            <a:r>
              <a:rPr lang="en-US" sz="1200" i="1" dirty="0">
                <a:solidFill>
                  <a:srgbClr val="0A0A0A"/>
                </a:solidFill>
                <a:latin typeface="Roboto" panose="02000000000000000000" pitchFamily="2" charset="0"/>
              </a:rPr>
              <a:t>Retrieved from: https://www.phivolcs.dost.gov.ph/satellite-image-of-the-surface-rupture-of-the-bogo-bay-fault-during-the-2025-magnitude-6-9-northern-cebu/</a:t>
            </a:r>
            <a:endParaRPr lang="en-US" sz="1200" i="1" dirty="0">
              <a:solidFill>
                <a:srgbClr val="0A0A0A"/>
              </a:solidFill>
              <a:effectLst/>
              <a:latin typeface="Roboto" panose="02000000000000000000" pitchFamily="2" charset="0"/>
            </a:endParaRPr>
          </a:p>
        </p:txBody>
      </p:sp>
      <p:sp>
        <p:nvSpPr>
          <p:cNvPr id="16" name="Title 1">
            <a:extLst>
              <a:ext uri="{FF2B5EF4-FFF2-40B4-BE49-F238E27FC236}">
                <a16:creationId xmlns:a16="http://schemas.microsoft.com/office/drawing/2014/main" id="{A5D382C6-E331-F914-B890-1B191D79A4D8}"/>
              </a:ext>
            </a:extLst>
          </p:cNvPr>
          <p:cNvSpPr>
            <a:spLocks noGrp="1"/>
          </p:cNvSpPr>
          <p:nvPr>
            <p:ph type="title"/>
          </p:nvPr>
        </p:nvSpPr>
        <p:spPr>
          <a:xfrm>
            <a:off x="838200" y="365125"/>
            <a:ext cx="10515600" cy="1325563"/>
          </a:xfrm>
        </p:spPr>
        <p:txBody>
          <a:bodyPr/>
          <a:lstStyle/>
          <a:p>
            <a:r>
              <a:rPr lang="en-US" dirty="0"/>
              <a:t>Introduction &amp; Problem Statement</a:t>
            </a:r>
          </a:p>
        </p:txBody>
      </p:sp>
      <p:sp>
        <p:nvSpPr>
          <p:cNvPr id="2" name="Content Placeholder 2">
            <a:extLst>
              <a:ext uri="{FF2B5EF4-FFF2-40B4-BE49-F238E27FC236}">
                <a16:creationId xmlns:a16="http://schemas.microsoft.com/office/drawing/2014/main" id="{30E51297-D829-48E0-CEB4-7FBD3C5984FF}"/>
              </a:ext>
            </a:extLst>
          </p:cNvPr>
          <p:cNvSpPr>
            <a:spLocks noGrp="1"/>
          </p:cNvSpPr>
          <p:nvPr>
            <p:ph idx="1"/>
          </p:nvPr>
        </p:nvSpPr>
        <p:spPr>
          <a:xfrm>
            <a:off x="4131843" y="3794010"/>
            <a:ext cx="3928309" cy="1476875"/>
          </a:xfrm>
          <a:solidFill>
            <a:srgbClr val="DCEAF7"/>
          </a:solidFill>
          <a:ln>
            <a:solidFill>
              <a:schemeClr val="tx1"/>
            </a:solidFill>
          </a:ln>
        </p:spPr>
        <p:txBody>
          <a:bodyPr>
            <a:normAutofit/>
          </a:bodyPr>
          <a:lstStyle/>
          <a:p>
            <a:pPr marL="0" indent="0" algn="ctr">
              <a:buNone/>
            </a:pPr>
            <a:r>
              <a:rPr lang="en-US" sz="2400" dirty="0"/>
              <a:t>The 6.9 magnitude earthquake </a:t>
            </a:r>
            <a:r>
              <a:rPr lang="en-US" sz="2400" b="1" dirty="0"/>
              <a:t>exposed a previously unknown fault</a:t>
            </a:r>
            <a:r>
              <a:rPr lang="en-US" sz="2400" dirty="0"/>
              <a:t>, the </a:t>
            </a:r>
            <a:r>
              <a:rPr lang="en-US" sz="2400" b="1" dirty="0">
                <a:solidFill>
                  <a:srgbClr val="065692"/>
                </a:solidFill>
              </a:rPr>
              <a:t>Bogo Bay Fault</a:t>
            </a:r>
            <a:r>
              <a:rPr lang="en-US" sz="2400" dirty="0">
                <a:solidFill>
                  <a:srgbClr val="065692"/>
                </a:solidFill>
              </a:rPr>
              <a:t>.</a:t>
            </a:r>
            <a:endParaRPr lang="en-US" sz="1800" dirty="0">
              <a:solidFill>
                <a:srgbClr val="065692"/>
              </a:solidFill>
            </a:endParaRPr>
          </a:p>
        </p:txBody>
      </p:sp>
    </p:spTree>
    <p:extLst>
      <p:ext uri="{BB962C8B-B14F-4D97-AF65-F5344CB8AC3E}">
        <p14:creationId xmlns:p14="http://schemas.microsoft.com/office/powerpoint/2010/main" val="3687423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3D7686-6BED-C34E-D3D1-AEFB056F9E49}"/>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FF9856DC-6DBC-FBDF-5109-3340E5CBB931}"/>
              </a:ext>
            </a:extLst>
          </p:cNvPr>
          <p:cNvSpPr>
            <a:spLocks noGrp="1"/>
          </p:cNvSpPr>
          <p:nvPr>
            <p:ph type="title"/>
          </p:nvPr>
        </p:nvSpPr>
        <p:spPr>
          <a:xfrm>
            <a:off x="149621" y="2766218"/>
            <a:ext cx="11892757" cy="1325563"/>
          </a:xfrm>
        </p:spPr>
        <p:txBody>
          <a:bodyPr>
            <a:noAutofit/>
          </a:bodyPr>
          <a:lstStyle/>
          <a:p>
            <a:pPr algn="ctr"/>
            <a:r>
              <a:rPr lang="en-US" sz="5400" b="1" dirty="0"/>
              <a:t>Best Model: </a:t>
            </a:r>
            <a:r>
              <a:rPr lang="en-US" sz="5400" b="1" dirty="0">
                <a:solidFill>
                  <a:srgbClr val="065692"/>
                </a:solidFill>
              </a:rPr>
              <a:t>SVC</a:t>
            </a:r>
          </a:p>
        </p:txBody>
      </p:sp>
    </p:spTree>
    <p:extLst>
      <p:ext uri="{BB962C8B-B14F-4D97-AF65-F5344CB8AC3E}">
        <p14:creationId xmlns:p14="http://schemas.microsoft.com/office/powerpoint/2010/main" val="2234234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B104BF-7DAD-F9D8-F841-E886E61F7A3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F40043A8-8BD3-1F09-E421-21ECC44D0E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1043" y="792480"/>
            <a:ext cx="6325385" cy="5586536"/>
          </a:xfrm>
          <a:prstGeom prst="rect">
            <a:avLst/>
          </a:prstGeom>
        </p:spPr>
      </p:pic>
      <p:sp>
        <p:nvSpPr>
          <p:cNvPr id="6" name="Content Placeholder 2">
            <a:extLst>
              <a:ext uri="{FF2B5EF4-FFF2-40B4-BE49-F238E27FC236}">
                <a16:creationId xmlns:a16="http://schemas.microsoft.com/office/drawing/2014/main" id="{7AB3A134-B12C-4534-15B7-CE960E87C7B3}"/>
              </a:ext>
            </a:extLst>
          </p:cNvPr>
          <p:cNvSpPr>
            <a:spLocks noGrp="1"/>
          </p:cNvSpPr>
          <p:nvPr>
            <p:ph idx="1"/>
          </p:nvPr>
        </p:nvSpPr>
        <p:spPr>
          <a:xfrm>
            <a:off x="568885" y="568895"/>
            <a:ext cx="5970428" cy="5984111"/>
          </a:xfrm>
        </p:spPr>
        <p:txBody>
          <a:bodyPr>
            <a:normAutofit fontScale="92500" lnSpcReduction="20000"/>
          </a:bodyPr>
          <a:lstStyle/>
          <a:p>
            <a:pPr marL="0" indent="0" algn="ctr" latinLnBrk="1">
              <a:buNone/>
            </a:pPr>
            <a:r>
              <a:rPr lang="en-US" sz="2400" dirty="0"/>
              <a:t>Among </a:t>
            </a:r>
            <a:r>
              <a:rPr lang="en-US" sz="2400" b="1" dirty="0">
                <a:solidFill>
                  <a:srgbClr val="065692"/>
                </a:solidFill>
              </a:rPr>
              <a:t>915 earthquake samples </a:t>
            </a:r>
            <a:r>
              <a:rPr lang="en-US" sz="2400" dirty="0"/>
              <a:t>in the test set,</a:t>
            </a:r>
          </a:p>
          <a:p>
            <a:pPr marL="0" indent="0" algn="ctr" latinLnBrk="1">
              <a:buNone/>
            </a:pPr>
            <a:r>
              <a:rPr lang="en-US" sz="2400" b="1" i="1" dirty="0"/>
              <a:t>Cluster 0:</a:t>
            </a:r>
            <a:endParaRPr lang="en-US" sz="2400" i="1" dirty="0"/>
          </a:p>
          <a:p>
            <a:pPr marL="0" indent="0" algn="ctr" latinLnBrk="1">
              <a:buNone/>
            </a:pPr>
            <a:r>
              <a:rPr lang="en-US" sz="2400" b="1" dirty="0"/>
              <a:t>229</a:t>
            </a:r>
            <a:r>
              <a:rPr lang="en-US" sz="2400" dirty="0"/>
              <a:t> samples correctly identified</a:t>
            </a:r>
          </a:p>
          <a:p>
            <a:pPr marL="0" indent="0" algn="ctr" latinLnBrk="1">
              <a:buNone/>
            </a:pPr>
            <a:r>
              <a:rPr lang="en-US" sz="2400" dirty="0"/>
              <a:t>Actual Count: </a:t>
            </a:r>
            <a:r>
              <a:rPr lang="en-US" sz="2400" b="1" dirty="0">
                <a:solidFill>
                  <a:srgbClr val="065692"/>
                </a:solidFill>
              </a:rPr>
              <a:t>232</a:t>
            </a:r>
          </a:p>
          <a:p>
            <a:pPr marL="0" indent="0" algn="ctr" latinLnBrk="1">
              <a:buNone/>
            </a:pPr>
            <a:endParaRPr lang="en-US" sz="2400" dirty="0"/>
          </a:p>
          <a:p>
            <a:pPr marL="0" indent="0" algn="ctr" latinLnBrk="1">
              <a:buNone/>
            </a:pPr>
            <a:r>
              <a:rPr lang="en-US" sz="2400" b="1" i="1" dirty="0"/>
              <a:t>Cluster 1:</a:t>
            </a:r>
            <a:endParaRPr lang="en-US" sz="2400" i="1" dirty="0"/>
          </a:p>
          <a:p>
            <a:pPr marL="0" indent="0" algn="ctr" latinLnBrk="1">
              <a:buNone/>
            </a:pPr>
            <a:r>
              <a:rPr lang="en-US" sz="2400" b="1" dirty="0"/>
              <a:t>225</a:t>
            </a:r>
            <a:r>
              <a:rPr lang="en-US" sz="2400" dirty="0"/>
              <a:t> samples correctly identified</a:t>
            </a:r>
          </a:p>
          <a:p>
            <a:pPr marL="0" indent="0" algn="ctr" latinLnBrk="1">
              <a:buNone/>
            </a:pPr>
            <a:r>
              <a:rPr lang="en-US" sz="2400" dirty="0"/>
              <a:t>Actual Count: </a:t>
            </a:r>
            <a:r>
              <a:rPr lang="en-US" sz="2400" b="1" dirty="0">
                <a:solidFill>
                  <a:srgbClr val="065692"/>
                </a:solidFill>
              </a:rPr>
              <a:t>227</a:t>
            </a:r>
          </a:p>
          <a:p>
            <a:pPr marL="0" indent="0" algn="ctr" latinLnBrk="1">
              <a:buNone/>
            </a:pPr>
            <a:endParaRPr lang="en-US" sz="2400" dirty="0"/>
          </a:p>
          <a:p>
            <a:pPr marL="0" indent="0" algn="ctr" latinLnBrk="1">
              <a:buNone/>
            </a:pPr>
            <a:r>
              <a:rPr lang="en-US" sz="2400" b="1" i="1" dirty="0"/>
              <a:t>Cluster 2:</a:t>
            </a:r>
            <a:endParaRPr lang="en-US" sz="2400" i="1" dirty="0"/>
          </a:p>
          <a:p>
            <a:pPr marL="0" indent="0" algn="ctr" latinLnBrk="1">
              <a:buNone/>
            </a:pPr>
            <a:r>
              <a:rPr lang="en-US" sz="2400" b="1" dirty="0"/>
              <a:t>156</a:t>
            </a:r>
            <a:r>
              <a:rPr lang="en-US" sz="2400" dirty="0"/>
              <a:t> samples correctly identified</a:t>
            </a:r>
          </a:p>
          <a:p>
            <a:pPr marL="0" indent="0" algn="ctr" latinLnBrk="1">
              <a:buNone/>
            </a:pPr>
            <a:r>
              <a:rPr lang="en-US" sz="2400" dirty="0"/>
              <a:t>Actual Count: </a:t>
            </a:r>
            <a:r>
              <a:rPr lang="en-US" sz="2400" b="1" dirty="0">
                <a:solidFill>
                  <a:srgbClr val="065692"/>
                </a:solidFill>
              </a:rPr>
              <a:t>157</a:t>
            </a:r>
          </a:p>
          <a:p>
            <a:pPr marL="0" indent="0" algn="ctr" latinLnBrk="1">
              <a:buNone/>
            </a:pPr>
            <a:endParaRPr lang="en-US" sz="2400" dirty="0"/>
          </a:p>
          <a:p>
            <a:pPr marL="0" indent="0" algn="ctr" latinLnBrk="1">
              <a:buNone/>
            </a:pPr>
            <a:r>
              <a:rPr lang="en-US" sz="2400" b="1" i="1" dirty="0"/>
              <a:t>Cluster 3:</a:t>
            </a:r>
            <a:endParaRPr lang="en-US" sz="2400" i="1" dirty="0"/>
          </a:p>
          <a:p>
            <a:pPr marL="0" indent="0" algn="ctr" latinLnBrk="1">
              <a:buNone/>
            </a:pPr>
            <a:r>
              <a:rPr lang="en-US" sz="2400" b="1" dirty="0"/>
              <a:t>297</a:t>
            </a:r>
            <a:r>
              <a:rPr lang="en-US" sz="2400" dirty="0"/>
              <a:t> samples correctly identified</a:t>
            </a:r>
          </a:p>
          <a:p>
            <a:pPr marL="0" indent="0" algn="ctr" latinLnBrk="1">
              <a:buNone/>
            </a:pPr>
            <a:r>
              <a:rPr lang="en-US" sz="2400" dirty="0"/>
              <a:t>Actual Count</a:t>
            </a:r>
            <a:r>
              <a:rPr lang="en-US" sz="2400"/>
              <a:t>: </a:t>
            </a:r>
            <a:r>
              <a:rPr lang="en-US" sz="2400" b="1">
                <a:solidFill>
                  <a:srgbClr val="065692"/>
                </a:solidFill>
              </a:rPr>
              <a:t>299</a:t>
            </a:r>
            <a:endParaRPr lang="en-US" sz="2400" b="1" dirty="0">
              <a:solidFill>
                <a:srgbClr val="065692"/>
              </a:solidFill>
            </a:endParaRPr>
          </a:p>
          <a:p>
            <a:pPr marL="0" indent="0" algn="ctr" latinLnBrk="1">
              <a:buNone/>
            </a:pPr>
            <a:endParaRPr lang="en-US" sz="2400" dirty="0"/>
          </a:p>
          <a:p>
            <a:pPr marL="0" indent="0" algn="ctr" latinLnBrk="1">
              <a:buNone/>
            </a:pPr>
            <a:endParaRPr lang="en-US" sz="2400" dirty="0"/>
          </a:p>
          <a:p>
            <a:pPr marL="0" indent="0" algn="ctr" latinLnBrk="1">
              <a:buNone/>
            </a:pPr>
            <a:endParaRPr lang="en-US" sz="2400" dirty="0"/>
          </a:p>
        </p:txBody>
      </p:sp>
    </p:spTree>
    <p:extLst>
      <p:ext uri="{BB962C8B-B14F-4D97-AF65-F5344CB8AC3E}">
        <p14:creationId xmlns:p14="http://schemas.microsoft.com/office/powerpoint/2010/main" val="1682610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6C79E-5DDF-652C-6DB3-F19624E912A9}"/>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D0C0805-ABC0-D1DE-5649-4D6FF2AC96F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68215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CE86E2-8BC7-4473-1BB5-2571063432D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2651F3-E43E-CF7D-5F68-7D3B32516672}"/>
              </a:ext>
            </a:extLst>
          </p:cNvPr>
          <p:cNvSpPr>
            <a:spLocks noGrp="1"/>
          </p:cNvSpPr>
          <p:nvPr>
            <p:ph idx="1"/>
          </p:nvPr>
        </p:nvSpPr>
        <p:spPr>
          <a:xfrm>
            <a:off x="1523298" y="2529783"/>
            <a:ext cx="9331515" cy="1798433"/>
          </a:xfrm>
        </p:spPr>
        <p:txBody>
          <a:bodyPr>
            <a:normAutofit/>
          </a:bodyPr>
          <a:lstStyle/>
          <a:p>
            <a:pPr marL="0" indent="0" algn="ctr">
              <a:buNone/>
            </a:pPr>
            <a:r>
              <a:rPr lang="en-US" sz="5400" b="1" dirty="0">
                <a:solidFill>
                  <a:srgbClr val="065692"/>
                </a:solidFill>
              </a:rPr>
              <a:t>3,050 aftershocks were recorded </a:t>
            </a:r>
            <a:r>
              <a:rPr lang="en-US" sz="5400" dirty="0"/>
              <a:t>within a month.</a:t>
            </a:r>
            <a:endParaRPr lang="en-PH" sz="5400" dirty="0">
              <a:solidFill>
                <a:srgbClr val="065692"/>
              </a:solidFill>
            </a:endParaRPr>
          </a:p>
        </p:txBody>
      </p:sp>
    </p:spTree>
    <p:extLst>
      <p:ext uri="{BB962C8B-B14F-4D97-AF65-F5344CB8AC3E}">
        <p14:creationId xmlns:p14="http://schemas.microsoft.com/office/powerpoint/2010/main" val="684351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33C8FF-4912-3C2E-4314-4072A82B309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F78E40-7B79-A69A-8A23-618544FDCF16}"/>
              </a:ext>
            </a:extLst>
          </p:cNvPr>
          <p:cNvSpPr>
            <a:spLocks noGrp="1"/>
          </p:cNvSpPr>
          <p:nvPr>
            <p:ph idx="1"/>
          </p:nvPr>
        </p:nvSpPr>
        <p:spPr>
          <a:xfrm>
            <a:off x="838200" y="1825625"/>
            <a:ext cx="10515600" cy="3277317"/>
          </a:xfrm>
        </p:spPr>
        <p:txBody>
          <a:bodyPr>
            <a:normAutofit/>
          </a:bodyPr>
          <a:lstStyle/>
          <a:p>
            <a:pPr marL="0" indent="0" algn="ctr">
              <a:buNone/>
            </a:pPr>
            <a:r>
              <a:rPr lang="en-US" sz="5400" dirty="0"/>
              <a:t>Can we identify </a:t>
            </a:r>
            <a:r>
              <a:rPr lang="en-US" sz="5400" b="1" dirty="0">
                <a:solidFill>
                  <a:srgbClr val="065692"/>
                </a:solidFill>
              </a:rPr>
              <a:t>distinct, meaningful clusters</a:t>
            </a:r>
            <a:r>
              <a:rPr lang="en-US" sz="5400" dirty="0">
                <a:solidFill>
                  <a:srgbClr val="065692"/>
                </a:solidFill>
              </a:rPr>
              <a:t> </a:t>
            </a:r>
            <a:r>
              <a:rPr lang="en-US" sz="5400" dirty="0"/>
              <a:t>within this </a:t>
            </a:r>
            <a:r>
              <a:rPr lang="en-US" sz="5400" i="1" dirty="0"/>
              <a:t>aftershock sequence </a:t>
            </a:r>
            <a:r>
              <a:rPr lang="en-US" sz="5400" dirty="0"/>
              <a:t>to better understand the seismic activity?</a:t>
            </a:r>
            <a:endParaRPr lang="en-PH" sz="5400" dirty="0"/>
          </a:p>
        </p:txBody>
      </p:sp>
    </p:spTree>
    <p:extLst>
      <p:ext uri="{BB962C8B-B14F-4D97-AF65-F5344CB8AC3E}">
        <p14:creationId xmlns:p14="http://schemas.microsoft.com/office/powerpoint/2010/main" val="2756983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3670D-3547-6D4F-8259-02980249C4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8DACF9-F5EF-4642-A80A-8E2ADB3034C4}"/>
              </a:ext>
            </a:extLst>
          </p:cNvPr>
          <p:cNvSpPr>
            <a:spLocks noGrp="1"/>
          </p:cNvSpPr>
          <p:nvPr>
            <p:ph type="title"/>
          </p:nvPr>
        </p:nvSpPr>
        <p:spPr>
          <a:xfrm>
            <a:off x="149621" y="1238598"/>
            <a:ext cx="11892757" cy="1325563"/>
          </a:xfrm>
        </p:spPr>
        <p:txBody>
          <a:bodyPr>
            <a:noAutofit/>
          </a:bodyPr>
          <a:lstStyle/>
          <a:p>
            <a:pPr algn="ctr"/>
            <a:r>
              <a:rPr lang="en-US" sz="5400" b="1" dirty="0"/>
              <a:t>Our Approach:</a:t>
            </a:r>
            <a:r>
              <a:rPr lang="en-US" sz="5400" b="1" dirty="0">
                <a:solidFill>
                  <a:srgbClr val="065692"/>
                </a:solidFill>
              </a:rPr>
              <a:t> </a:t>
            </a:r>
            <a:br>
              <a:rPr lang="en-US" sz="5400" b="1" dirty="0">
                <a:solidFill>
                  <a:srgbClr val="065692"/>
                </a:solidFill>
              </a:rPr>
            </a:br>
            <a:r>
              <a:rPr lang="en-US" sz="5400" b="1" dirty="0">
                <a:solidFill>
                  <a:srgbClr val="065692"/>
                </a:solidFill>
              </a:rPr>
              <a:t>A two-step methodology</a:t>
            </a:r>
          </a:p>
        </p:txBody>
      </p:sp>
      <p:sp>
        <p:nvSpPr>
          <p:cNvPr id="26" name="Content Placeholder 2">
            <a:extLst>
              <a:ext uri="{FF2B5EF4-FFF2-40B4-BE49-F238E27FC236}">
                <a16:creationId xmlns:a16="http://schemas.microsoft.com/office/drawing/2014/main" id="{A2989257-9DE6-219A-5112-58EF1D3F0C26}"/>
              </a:ext>
            </a:extLst>
          </p:cNvPr>
          <p:cNvSpPr txBox="1">
            <a:spLocks/>
          </p:cNvSpPr>
          <p:nvPr/>
        </p:nvSpPr>
        <p:spPr>
          <a:xfrm>
            <a:off x="2496596" y="3073424"/>
            <a:ext cx="3274797"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t>Unsupervised Learning</a:t>
            </a:r>
            <a:endParaRPr lang="en-US" b="1" dirty="0"/>
          </a:p>
        </p:txBody>
      </p:sp>
      <p:sp>
        <p:nvSpPr>
          <p:cNvPr id="10" name="Content Placeholder 2">
            <a:extLst>
              <a:ext uri="{FF2B5EF4-FFF2-40B4-BE49-F238E27FC236}">
                <a16:creationId xmlns:a16="http://schemas.microsoft.com/office/drawing/2014/main" id="{6D370B84-29AB-B39F-14AA-FB63AE7A4E9E}"/>
              </a:ext>
            </a:extLst>
          </p:cNvPr>
          <p:cNvSpPr txBox="1">
            <a:spLocks/>
          </p:cNvSpPr>
          <p:nvPr/>
        </p:nvSpPr>
        <p:spPr>
          <a:xfrm>
            <a:off x="6440638" y="3063263"/>
            <a:ext cx="3274797"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t>Supervised Learning</a:t>
            </a:r>
            <a:endParaRPr lang="en-US" b="1" dirty="0"/>
          </a:p>
        </p:txBody>
      </p:sp>
      <p:sp>
        <p:nvSpPr>
          <p:cNvPr id="5" name="Content Placeholder 2">
            <a:extLst>
              <a:ext uri="{FF2B5EF4-FFF2-40B4-BE49-F238E27FC236}">
                <a16:creationId xmlns:a16="http://schemas.microsoft.com/office/drawing/2014/main" id="{199A9833-9B08-66E7-0322-98493EBBF24E}"/>
              </a:ext>
            </a:extLst>
          </p:cNvPr>
          <p:cNvSpPr txBox="1">
            <a:spLocks/>
          </p:cNvSpPr>
          <p:nvPr/>
        </p:nvSpPr>
        <p:spPr>
          <a:xfrm>
            <a:off x="2496596" y="4293840"/>
            <a:ext cx="3274797" cy="1160362"/>
          </a:xfrm>
          <a:prstGeom prst="roundRect">
            <a:avLst/>
          </a:prstGeom>
          <a:noFill/>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Identify natural groupings in the data</a:t>
            </a:r>
          </a:p>
        </p:txBody>
      </p:sp>
      <p:sp>
        <p:nvSpPr>
          <p:cNvPr id="6" name="Content Placeholder 2">
            <a:extLst>
              <a:ext uri="{FF2B5EF4-FFF2-40B4-BE49-F238E27FC236}">
                <a16:creationId xmlns:a16="http://schemas.microsoft.com/office/drawing/2014/main" id="{2DD8EE1C-0B5A-A68E-45E5-C5EDDDC56362}"/>
              </a:ext>
            </a:extLst>
          </p:cNvPr>
          <p:cNvSpPr txBox="1">
            <a:spLocks/>
          </p:cNvSpPr>
          <p:nvPr/>
        </p:nvSpPr>
        <p:spPr>
          <a:xfrm>
            <a:off x="6450798" y="4293840"/>
            <a:ext cx="3274797" cy="1160362"/>
          </a:xfrm>
          <a:prstGeom prst="roundRect">
            <a:avLst/>
          </a:prstGeom>
          <a:noFill/>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Validate if these groupings are meaningful and well-separated</a:t>
            </a:r>
          </a:p>
        </p:txBody>
      </p:sp>
    </p:spTree>
    <p:extLst>
      <p:ext uri="{BB962C8B-B14F-4D97-AF65-F5344CB8AC3E}">
        <p14:creationId xmlns:p14="http://schemas.microsoft.com/office/powerpoint/2010/main" val="2469948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6A6270-6246-AD51-42C7-04FD31FEC9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4D71FE-CCB4-1063-FCF7-F7489B05F3A7}"/>
              </a:ext>
            </a:extLst>
          </p:cNvPr>
          <p:cNvSpPr>
            <a:spLocks noGrp="1"/>
          </p:cNvSpPr>
          <p:nvPr>
            <p:ph type="title"/>
          </p:nvPr>
        </p:nvSpPr>
        <p:spPr>
          <a:xfrm>
            <a:off x="149621" y="1238598"/>
            <a:ext cx="11892757" cy="1325563"/>
          </a:xfrm>
        </p:spPr>
        <p:txBody>
          <a:bodyPr>
            <a:noAutofit/>
          </a:bodyPr>
          <a:lstStyle/>
          <a:p>
            <a:pPr algn="ctr"/>
            <a:r>
              <a:rPr lang="en-US" sz="5400" b="1" dirty="0"/>
              <a:t>Our Approach:</a:t>
            </a:r>
            <a:r>
              <a:rPr lang="en-US" sz="5400" b="1" dirty="0">
                <a:solidFill>
                  <a:srgbClr val="065692"/>
                </a:solidFill>
              </a:rPr>
              <a:t> </a:t>
            </a:r>
            <a:br>
              <a:rPr lang="en-US" sz="5400" b="1" dirty="0">
                <a:solidFill>
                  <a:srgbClr val="065692"/>
                </a:solidFill>
              </a:rPr>
            </a:br>
            <a:r>
              <a:rPr lang="en-US" sz="5400" b="1" dirty="0">
                <a:solidFill>
                  <a:srgbClr val="065692"/>
                </a:solidFill>
              </a:rPr>
              <a:t>A two-step methodology</a:t>
            </a:r>
          </a:p>
        </p:txBody>
      </p:sp>
      <p:sp>
        <p:nvSpPr>
          <p:cNvPr id="26" name="Content Placeholder 2">
            <a:extLst>
              <a:ext uri="{FF2B5EF4-FFF2-40B4-BE49-F238E27FC236}">
                <a16:creationId xmlns:a16="http://schemas.microsoft.com/office/drawing/2014/main" id="{D549D1D0-493C-C7E1-E5D3-0F9FEEA2CF70}"/>
              </a:ext>
            </a:extLst>
          </p:cNvPr>
          <p:cNvSpPr txBox="1">
            <a:spLocks/>
          </p:cNvSpPr>
          <p:nvPr/>
        </p:nvSpPr>
        <p:spPr>
          <a:xfrm>
            <a:off x="2496596" y="3073424"/>
            <a:ext cx="3274797"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t>Unsupervised Learning</a:t>
            </a:r>
            <a:endParaRPr lang="en-US" b="1" dirty="0"/>
          </a:p>
        </p:txBody>
      </p:sp>
      <p:sp>
        <p:nvSpPr>
          <p:cNvPr id="3" name="Rectangle: Rounded Corners 2">
            <a:extLst>
              <a:ext uri="{FF2B5EF4-FFF2-40B4-BE49-F238E27FC236}">
                <a16:creationId xmlns:a16="http://schemas.microsoft.com/office/drawing/2014/main" id="{370EB87C-B5CC-7D17-200E-A4A60CF44A55}"/>
              </a:ext>
            </a:extLst>
          </p:cNvPr>
          <p:cNvSpPr/>
          <p:nvPr/>
        </p:nvSpPr>
        <p:spPr>
          <a:xfrm>
            <a:off x="2496596" y="4479414"/>
            <a:ext cx="1354664" cy="842755"/>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600" b="1" dirty="0">
                <a:solidFill>
                  <a:schemeClr val="tx1"/>
                </a:solidFill>
              </a:rPr>
              <a:t>K-Means</a:t>
            </a:r>
          </a:p>
        </p:txBody>
      </p:sp>
      <p:sp>
        <p:nvSpPr>
          <p:cNvPr id="4" name="Rectangle: Rounded Corners 3">
            <a:extLst>
              <a:ext uri="{FF2B5EF4-FFF2-40B4-BE49-F238E27FC236}">
                <a16:creationId xmlns:a16="http://schemas.microsoft.com/office/drawing/2014/main" id="{D59B2A7D-D463-E4DB-041E-F82AD514618D}"/>
              </a:ext>
            </a:extLst>
          </p:cNvPr>
          <p:cNvSpPr/>
          <p:nvPr/>
        </p:nvSpPr>
        <p:spPr>
          <a:xfrm>
            <a:off x="4423719" y="4479413"/>
            <a:ext cx="1354664" cy="842755"/>
          </a:xfrm>
          <a:prstGeom prst="roundRect">
            <a:avLst/>
          </a:prstGeom>
          <a:solidFill>
            <a:srgbClr val="CFC5E6"/>
          </a:solidFill>
          <a:ln>
            <a:solidFill>
              <a:schemeClr val="tx1"/>
            </a:solidFill>
            <a:extLst>
              <a:ext uri="{C807C97D-BFC1-408E-A445-0C87EB9F89A2}">
                <ask:lineSketchStyleProps xmlns:ask="http://schemas.microsoft.com/office/drawing/2018/sketchyshapes" sd="2939384110">
                  <a:custGeom>
                    <a:avLst/>
                    <a:gdLst>
                      <a:gd name="csX0" fmla="*/ 0 w 1354664"/>
                      <a:gd name="csY0" fmla="*/ 140462 h 842755"/>
                      <a:gd name="csX1" fmla="*/ 140462 w 1354664"/>
                      <a:gd name="csY1" fmla="*/ 0 h 842755"/>
                      <a:gd name="csX2" fmla="*/ 69880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698807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9466" y="61034"/>
                          <a:pt x="63491" y="13596"/>
                          <a:pt x="140462" y="0"/>
                        </a:cubicBezTo>
                        <a:cubicBezTo>
                          <a:pt x="291772" y="-18480"/>
                          <a:pt x="474761" y="8415"/>
                          <a:pt x="698807" y="0"/>
                        </a:cubicBezTo>
                        <a:cubicBezTo>
                          <a:pt x="922853" y="-8415"/>
                          <a:pt x="1021790" y="35520"/>
                          <a:pt x="1214202" y="0"/>
                        </a:cubicBezTo>
                        <a:cubicBezTo>
                          <a:pt x="1294983" y="-10712"/>
                          <a:pt x="1356949" y="60878"/>
                          <a:pt x="1354664" y="140462"/>
                        </a:cubicBezTo>
                        <a:cubicBezTo>
                          <a:pt x="1413310" y="344753"/>
                          <a:pt x="1324618" y="546570"/>
                          <a:pt x="1354664" y="702293"/>
                        </a:cubicBezTo>
                        <a:cubicBezTo>
                          <a:pt x="1362827" y="770296"/>
                          <a:pt x="1301381" y="843824"/>
                          <a:pt x="1214202" y="842755"/>
                        </a:cubicBezTo>
                        <a:cubicBezTo>
                          <a:pt x="959691" y="863296"/>
                          <a:pt x="814366" y="831211"/>
                          <a:pt x="698807" y="842755"/>
                        </a:cubicBezTo>
                        <a:cubicBezTo>
                          <a:pt x="583248" y="854299"/>
                          <a:pt x="398134" y="788398"/>
                          <a:pt x="140462" y="842755"/>
                        </a:cubicBezTo>
                        <a:cubicBezTo>
                          <a:pt x="59727" y="844983"/>
                          <a:pt x="-178" y="787255"/>
                          <a:pt x="0" y="702293"/>
                        </a:cubicBezTo>
                        <a:cubicBezTo>
                          <a:pt x="-4957" y="534446"/>
                          <a:pt x="6463" y="322705"/>
                          <a:pt x="0" y="140462"/>
                        </a:cubicBezTo>
                        <a:close/>
                      </a:path>
                      <a:path w="1354664" h="842755" stroke="0" extrusionOk="0">
                        <a:moveTo>
                          <a:pt x="0" y="140462"/>
                        </a:moveTo>
                        <a:cubicBezTo>
                          <a:pt x="9504" y="79152"/>
                          <a:pt x="59120" y="22430"/>
                          <a:pt x="140462" y="0"/>
                        </a:cubicBezTo>
                        <a:cubicBezTo>
                          <a:pt x="295752" y="-17978"/>
                          <a:pt x="438042" y="44041"/>
                          <a:pt x="688069" y="0"/>
                        </a:cubicBezTo>
                        <a:cubicBezTo>
                          <a:pt x="938096" y="-44041"/>
                          <a:pt x="969004" y="58658"/>
                          <a:pt x="1214202" y="0"/>
                        </a:cubicBezTo>
                        <a:cubicBezTo>
                          <a:pt x="1289522" y="-5400"/>
                          <a:pt x="1356130" y="61634"/>
                          <a:pt x="1354664" y="140462"/>
                        </a:cubicBezTo>
                        <a:cubicBezTo>
                          <a:pt x="1400883" y="370738"/>
                          <a:pt x="1289815" y="525425"/>
                          <a:pt x="1354664" y="702293"/>
                        </a:cubicBezTo>
                        <a:cubicBezTo>
                          <a:pt x="1347036" y="781933"/>
                          <a:pt x="1287497" y="843060"/>
                          <a:pt x="1214202" y="842755"/>
                        </a:cubicBezTo>
                        <a:cubicBezTo>
                          <a:pt x="1030188" y="880389"/>
                          <a:pt x="792980" y="810210"/>
                          <a:pt x="666595" y="842755"/>
                        </a:cubicBezTo>
                        <a:cubicBezTo>
                          <a:pt x="540210" y="875300"/>
                          <a:pt x="385545" y="783417"/>
                          <a:pt x="140462" y="842755"/>
                        </a:cubicBezTo>
                        <a:cubicBezTo>
                          <a:pt x="69156" y="829894"/>
                          <a:pt x="5167" y="791794"/>
                          <a:pt x="0" y="702293"/>
                        </a:cubicBezTo>
                        <a:cubicBezTo>
                          <a:pt x="-30707" y="450550"/>
                          <a:pt x="32893" y="288950"/>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600" b="1" dirty="0">
                <a:solidFill>
                  <a:schemeClr val="tx1"/>
                </a:solidFill>
              </a:rPr>
              <a:t>K-Medoids</a:t>
            </a:r>
          </a:p>
        </p:txBody>
      </p:sp>
      <p:sp>
        <p:nvSpPr>
          <p:cNvPr id="10" name="Content Placeholder 2">
            <a:extLst>
              <a:ext uri="{FF2B5EF4-FFF2-40B4-BE49-F238E27FC236}">
                <a16:creationId xmlns:a16="http://schemas.microsoft.com/office/drawing/2014/main" id="{18D447BD-AB73-1607-353F-62BEA3856514}"/>
              </a:ext>
            </a:extLst>
          </p:cNvPr>
          <p:cNvSpPr txBox="1">
            <a:spLocks/>
          </p:cNvSpPr>
          <p:nvPr/>
        </p:nvSpPr>
        <p:spPr>
          <a:xfrm>
            <a:off x="6440638" y="3063263"/>
            <a:ext cx="3274797"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t>Supervised Learning</a:t>
            </a:r>
            <a:endParaRPr lang="en-US" b="1" dirty="0"/>
          </a:p>
        </p:txBody>
      </p:sp>
      <p:sp>
        <p:nvSpPr>
          <p:cNvPr id="11" name="Rectangle: Rounded Corners 10">
            <a:extLst>
              <a:ext uri="{FF2B5EF4-FFF2-40B4-BE49-F238E27FC236}">
                <a16:creationId xmlns:a16="http://schemas.microsoft.com/office/drawing/2014/main" id="{1FC1F5BD-5AAE-5045-AC7D-5A241169ED0E}"/>
              </a:ext>
            </a:extLst>
          </p:cNvPr>
          <p:cNvSpPr/>
          <p:nvPr/>
        </p:nvSpPr>
        <p:spPr>
          <a:xfrm>
            <a:off x="6440638" y="4469253"/>
            <a:ext cx="1354664" cy="842755"/>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600" b="1" dirty="0">
                <a:solidFill>
                  <a:schemeClr val="tx1"/>
                </a:solidFill>
              </a:rPr>
              <a:t>SVM</a:t>
            </a:r>
          </a:p>
        </p:txBody>
      </p:sp>
      <p:sp>
        <p:nvSpPr>
          <p:cNvPr id="12" name="Rectangle: Rounded Corners 11">
            <a:extLst>
              <a:ext uri="{FF2B5EF4-FFF2-40B4-BE49-F238E27FC236}">
                <a16:creationId xmlns:a16="http://schemas.microsoft.com/office/drawing/2014/main" id="{215ED0D4-200B-8A42-1BB5-3858D225B756}"/>
              </a:ext>
            </a:extLst>
          </p:cNvPr>
          <p:cNvSpPr/>
          <p:nvPr/>
        </p:nvSpPr>
        <p:spPr>
          <a:xfrm>
            <a:off x="8367761" y="4469252"/>
            <a:ext cx="1354664" cy="842755"/>
          </a:xfrm>
          <a:prstGeom prst="roundRect">
            <a:avLst/>
          </a:prstGeom>
          <a:solidFill>
            <a:srgbClr val="CFC5E6"/>
          </a:solidFill>
          <a:ln>
            <a:solidFill>
              <a:schemeClr val="tx1"/>
            </a:solidFill>
            <a:extLst>
              <a:ext uri="{C807C97D-BFC1-408E-A445-0C87EB9F89A2}">
                <ask:lineSketchStyleProps xmlns:ask="http://schemas.microsoft.com/office/drawing/2018/sketchyshapes" sd="2939384110">
                  <a:custGeom>
                    <a:avLst/>
                    <a:gdLst>
                      <a:gd name="csX0" fmla="*/ 0 w 1354664"/>
                      <a:gd name="csY0" fmla="*/ 140462 h 842755"/>
                      <a:gd name="csX1" fmla="*/ 140462 w 1354664"/>
                      <a:gd name="csY1" fmla="*/ 0 h 842755"/>
                      <a:gd name="csX2" fmla="*/ 69880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698807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9466" y="61034"/>
                          <a:pt x="63491" y="13596"/>
                          <a:pt x="140462" y="0"/>
                        </a:cubicBezTo>
                        <a:cubicBezTo>
                          <a:pt x="291772" y="-18480"/>
                          <a:pt x="474761" y="8415"/>
                          <a:pt x="698807" y="0"/>
                        </a:cubicBezTo>
                        <a:cubicBezTo>
                          <a:pt x="922853" y="-8415"/>
                          <a:pt x="1021790" y="35520"/>
                          <a:pt x="1214202" y="0"/>
                        </a:cubicBezTo>
                        <a:cubicBezTo>
                          <a:pt x="1294983" y="-10712"/>
                          <a:pt x="1356949" y="60878"/>
                          <a:pt x="1354664" y="140462"/>
                        </a:cubicBezTo>
                        <a:cubicBezTo>
                          <a:pt x="1413310" y="344753"/>
                          <a:pt x="1324618" y="546570"/>
                          <a:pt x="1354664" y="702293"/>
                        </a:cubicBezTo>
                        <a:cubicBezTo>
                          <a:pt x="1362827" y="770296"/>
                          <a:pt x="1301381" y="843824"/>
                          <a:pt x="1214202" y="842755"/>
                        </a:cubicBezTo>
                        <a:cubicBezTo>
                          <a:pt x="959691" y="863296"/>
                          <a:pt x="814366" y="831211"/>
                          <a:pt x="698807" y="842755"/>
                        </a:cubicBezTo>
                        <a:cubicBezTo>
                          <a:pt x="583248" y="854299"/>
                          <a:pt x="398134" y="788398"/>
                          <a:pt x="140462" y="842755"/>
                        </a:cubicBezTo>
                        <a:cubicBezTo>
                          <a:pt x="59727" y="844983"/>
                          <a:pt x="-178" y="787255"/>
                          <a:pt x="0" y="702293"/>
                        </a:cubicBezTo>
                        <a:cubicBezTo>
                          <a:pt x="-4957" y="534446"/>
                          <a:pt x="6463" y="322705"/>
                          <a:pt x="0" y="140462"/>
                        </a:cubicBezTo>
                        <a:close/>
                      </a:path>
                      <a:path w="1354664" h="842755" stroke="0" extrusionOk="0">
                        <a:moveTo>
                          <a:pt x="0" y="140462"/>
                        </a:moveTo>
                        <a:cubicBezTo>
                          <a:pt x="9504" y="79152"/>
                          <a:pt x="59120" y="22430"/>
                          <a:pt x="140462" y="0"/>
                        </a:cubicBezTo>
                        <a:cubicBezTo>
                          <a:pt x="295752" y="-17978"/>
                          <a:pt x="438042" y="44041"/>
                          <a:pt x="688069" y="0"/>
                        </a:cubicBezTo>
                        <a:cubicBezTo>
                          <a:pt x="938096" y="-44041"/>
                          <a:pt x="969004" y="58658"/>
                          <a:pt x="1214202" y="0"/>
                        </a:cubicBezTo>
                        <a:cubicBezTo>
                          <a:pt x="1289522" y="-5400"/>
                          <a:pt x="1356130" y="61634"/>
                          <a:pt x="1354664" y="140462"/>
                        </a:cubicBezTo>
                        <a:cubicBezTo>
                          <a:pt x="1400883" y="370738"/>
                          <a:pt x="1289815" y="525425"/>
                          <a:pt x="1354664" y="702293"/>
                        </a:cubicBezTo>
                        <a:cubicBezTo>
                          <a:pt x="1347036" y="781933"/>
                          <a:pt x="1287497" y="843060"/>
                          <a:pt x="1214202" y="842755"/>
                        </a:cubicBezTo>
                        <a:cubicBezTo>
                          <a:pt x="1030188" y="880389"/>
                          <a:pt x="792980" y="810210"/>
                          <a:pt x="666595" y="842755"/>
                        </a:cubicBezTo>
                        <a:cubicBezTo>
                          <a:pt x="540210" y="875300"/>
                          <a:pt x="385545" y="783417"/>
                          <a:pt x="140462" y="842755"/>
                        </a:cubicBezTo>
                        <a:cubicBezTo>
                          <a:pt x="69156" y="829894"/>
                          <a:pt x="5167" y="791794"/>
                          <a:pt x="0" y="702293"/>
                        </a:cubicBezTo>
                        <a:cubicBezTo>
                          <a:pt x="-30707" y="450550"/>
                          <a:pt x="32893" y="288950"/>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600" b="1" dirty="0">
                <a:solidFill>
                  <a:schemeClr val="tx1"/>
                </a:solidFill>
              </a:rPr>
              <a:t>XGBoost</a:t>
            </a:r>
          </a:p>
        </p:txBody>
      </p:sp>
      <p:sp>
        <p:nvSpPr>
          <p:cNvPr id="13" name="Content Placeholder 2">
            <a:extLst>
              <a:ext uri="{FF2B5EF4-FFF2-40B4-BE49-F238E27FC236}">
                <a16:creationId xmlns:a16="http://schemas.microsoft.com/office/drawing/2014/main" id="{D3BB0DA4-F7E7-704E-9221-4917E1F577BA}"/>
              </a:ext>
            </a:extLst>
          </p:cNvPr>
          <p:cNvSpPr txBox="1">
            <a:spLocks/>
          </p:cNvSpPr>
          <p:nvPr/>
        </p:nvSpPr>
        <p:spPr>
          <a:xfrm>
            <a:off x="2496595" y="5431759"/>
            <a:ext cx="3274797" cy="661399"/>
          </a:xfrm>
          <a:prstGeom prst="roundRect">
            <a:avLst/>
          </a:prstGeom>
          <a:noFill/>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i="1" dirty="0"/>
              <a:t>Clustering Algorithms</a:t>
            </a:r>
          </a:p>
        </p:txBody>
      </p:sp>
      <p:sp>
        <p:nvSpPr>
          <p:cNvPr id="14" name="Content Placeholder 2">
            <a:extLst>
              <a:ext uri="{FF2B5EF4-FFF2-40B4-BE49-F238E27FC236}">
                <a16:creationId xmlns:a16="http://schemas.microsoft.com/office/drawing/2014/main" id="{0AF59222-E696-22C0-43B1-16FDEB852615}"/>
              </a:ext>
            </a:extLst>
          </p:cNvPr>
          <p:cNvSpPr txBox="1">
            <a:spLocks/>
          </p:cNvSpPr>
          <p:nvPr/>
        </p:nvSpPr>
        <p:spPr>
          <a:xfrm>
            <a:off x="6420608" y="5431759"/>
            <a:ext cx="3274797" cy="661399"/>
          </a:xfrm>
          <a:prstGeom prst="roundRect">
            <a:avLst/>
          </a:prstGeom>
          <a:noFill/>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i="1" dirty="0"/>
              <a:t>Classification Algorithms</a:t>
            </a:r>
          </a:p>
        </p:txBody>
      </p:sp>
    </p:spTree>
    <p:extLst>
      <p:ext uri="{BB962C8B-B14F-4D97-AF65-F5344CB8AC3E}">
        <p14:creationId xmlns:p14="http://schemas.microsoft.com/office/powerpoint/2010/main" val="4074103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004201-4198-4B44-5AF8-1A23808A2F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EBC995-928F-84C1-E75D-4026F72EE96F}"/>
              </a:ext>
            </a:extLst>
          </p:cNvPr>
          <p:cNvSpPr>
            <a:spLocks noGrp="1"/>
          </p:cNvSpPr>
          <p:nvPr>
            <p:ph type="title"/>
          </p:nvPr>
        </p:nvSpPr>
        <p:spPr/>
        <p:txBody>
          <a:bodyPr/>
          <a:lstStyle/>
          <a:p>
            <a:r>
              <a:rPr lang="en-US" dirty="0"/>
              <a:t>Methodology</a:t>
            </a:r>
          </a:p>
        </p:txBody>
      </p:sp>
      <p:sp>
        <p:nvSpPr>
          <p:cNvPr id="6" name="Flowchart: Magnetic Disk 5">
            <a:extLst>
              <a:ext uri="{FF2B5EF4-FFF2-40B4-BE49-F238E27FC236}">
                <a16:creationId xmlns:a16="http://schemas.microsoft.com/office/drawing/2014/main" id="{5EB8CBFC-58C5-82EA-FB6E-EED3447455AD}"/>
              </a:ext>
            </a:extLst>
          </p:cNvPr>
          <p:cNvSpPr/>
          <p:nvPr/>
        </p:nvSpPr>
        <p:spPr>
          <a:xfrm>
            <a:off x="3079726" y="2334593"/>
            <a:ext cx="692168" cy="463753"/>
          </a:xfrm>
          <a:prstGeom prst="flowChartMagneticDisk">
            <a:avLst/>
          </a:prstGeom>
          <a:solidFill>
            <a:srgbClr val="DBFDA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Dataset</a:t>
            </a:r>
          </a:p>
        </p:txBody>
      </p:sp>
      <p:sp>
        <p:nvSpPr>
          <p:cNvPr id="7" name="Rectangle: Rounded Corners 6">
            <a:extLst>
              <a:ext uri="{FF2B5EF4-FFF2-40B4-BE49-F238E27FC236}">
                <a16:creationId xmlns:a16="http://schemas.microsoft.com/office/drawing/2014/main" id="{FB7BD069-6261-77AB-1550-24303847A95E}"/>
              </a:ext>
            </a:extLst>
          </p:cNvPr>
          <p:cNvSpPr/>
          <p:nvPr/>
        </p:nvSpPr>
        <p:spPr>
          <a:xfrm>
            <a:off x="2934255" y="3222849"/>
            <a:ext cx="962737" cy="463753"/>
          </a:xfrm>
          <a:prstGeom prst="roundRect">
            <a:avLst/>
          </a:prstGeom>
          <a:solidFill>
            <a:srgbClr val="CFC5E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Pre-processing</a:t>
            </a:r>
          </a:p>
        </p:txBody>
      </p:sp>
      <p:cxnSp>
        <p:nvCxnSpPr>
          <p:cNvPr id="8" name="Straight Arrow Connector 7">
            <a:extLst>
              <a:ext uri="{FF2B5EF4-FFF2-40B4-BE49-F238E27FC236}">
                <a16:creationId xmlns:a16="http://schemas.microsoft.com/office/drawing/2014/main" id="{C64A85A1-7A28-8808-D0FE-CFF28D050D4A}"/>
              </a:ext>
            </a:extLst>
          </p:cNvPr>
          <p:cNvCxnSpPr>
            <a:cxnSpLocks/>
          </p:cNvCxnSpPr>
          <p:nvPr/>
        </p:nvCxnSpPr>
        <p:spPr>
          <a:xfrm>
            <a:off x="5835652" y="345431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Rectangle 8">
            <a:extLst>
              <a:ext uri="{FF2B5EF4-FFF2-40B4-BE49-F238E27FC236}">
                <a16:creationId xmlns:a16="http://schemas.microsoft.com/office/drawing/2014/main" id="{EB9AA026-B547-FCBD-5FA3-B05CE6B46728}"/>
              </a:ext>
            </a:extLst>
          </p:cNvPr>
          <p:cNvSpPr/>
          <p:nvPr/>
        </p:nvSpPr>
        <p:spPr>
          <a:xfrm>
            <a:off x="4396009" y="277182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cxnSp>
        <p:nvCxnSpPr>
          <p:cNvPr id="10" name="Straight Arrow Connector 9">
            <a:extLst>
              <a:ext uri="{FF2B5EF4-FFF2-40B4-BE49-F238E27FC236}">
                <a16:creationId xmlns:a16="http://schemas.microsoft.com/office/drawing/2014/main" id="{FA841ACA-E293-ACB1-0607-BD502AB0E6A0}"/>
              </a:ext>
            </a:extLst>
          </p:cNvPr>
          <p:cNvCxnSpPr>
            <a:cxnSpLocks/>
          </p:cNvCxnSpPr>
          <p:nvPr/>
        </p:nvCxnSpPr>
        <p:spPr>
          <a:xfrm>
            <a:off x="3987189" y="345431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D2CBE329-EA14-2C33-9367-6E58A0C47AD7}"/>
              </a:ext>
            </a:extLst>
          </p:cNvPr>
          <p:cNvCxnSpPr>
            <a:cxnSpLocks/>
          </p:cNvCxnSpPr>
          <p:nvPr/>
        </p:nvCxnSpPr>
        <p:spPr>
          <a:xfrm rot="5400000">
            <a:off x="3259074" y="3009489"/>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 name="Rectangle: Rounded Corners 11">
            <a:extLst>
              <a:ext uri="{FF2B5EF4-FFF2-40B4-BE49-F238E27FC236}">
                <a16:creationId xmlns:a16="http://schemas.microsoft.com/office/drawing/2014/main" id="{7CE1D77F-C565-6871-1B13-66A4C0A781FA}"/>
              </a:ext>
            </a:extLst>
          </p:cNvPr>
          <p:cNvSpPr/>
          <p:nvPr/>
        </p:nvSpPr>
        <p:spPr>
          <a:xfrm>
            <a:off x="4491488" y="222855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Unsupervised Learning</a:t>
            </a:r>
          </a:p>
        </p:txBody>
      </p:sp>
      <p:sp>
        <p:nvSpPr>
          <p:cNvPr id="13" name="Rectangle: Rounded Corners 12">
            <a:extLst>
              <a:ext uri="{FF2B5EF4-FFF2-40B4-BE49-F238E27FC236}">
                <a16:creationId xmlns:a16="http://schemas.microsoft.com/office/drawing/2014/main" id="{25DBD1F2-7AC7-738E-DB78-55916472DFA2}"/>
              </a:ext>
            </a:extLst>
          </p:cNvPr>
          <p:cNvSpPr/>
          <p:nvPr/>
        </p:nvSpPr>
        <p:spPr>
          <a:xfrm>
            <a:off x="4586970" y="2922425"/>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K-means</a:t>
            </a:r>
          </a:p>
        </p:txBody>
      </p:sp>
      <p:sp>
        <p:nvSpPr>
          <p:cNvPr id="14" name="Rectangle: Rounded Corners 13">
            <a:extLst>
              <a:ext uri="{FF2B5EF4-FFF2-40B4-BE49-F238E27FC236}">
                <a16:creationId xmlns:a16="http://schemas.microsoft.com/office/drawing/2014/main" id="{F5EC3F76-E7F2-AF96-2205-F45C5D30C04A}"/>
              </a:ext>
            </a:extLst>
          </p:cNvPr>
          <p:cNvSpPr/>
          <p:nvPr/>
        </p:nvSpPr>
        <p:spPr>
          <a:xfrm>
            <a:off x="4578786" y="3525629"/>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K-medoids</a:t>
            </a:r>
          </a:p>
        </p:txBody>
      </p:sp>
      <p:sp>
        <p:nvSpPr>
          <p:cNvPr id="15" name="Rectangle: Rounded Corners 14">
            <a:extLst>
              <a:ext uri="{FF2B5EF4-FFF2-40B4-BE49-F238E27FC236}">
                <a16:creationId xmlns:a16="http://schemas.microsoft.com/office/drawing/2014/main" id="{672A7325-1233-C631-56F9-CD06424C713B}"/>
              </a:ext>
            </a:extLst>
          </p:cNvPr>
          <p:cNvSpPr/>
          <p:nvPr/>
        </p:nvSpPr>
        <p:spPr>
          <a:xfrm>
            <a:off x="6207611" y="3612921"/>
            <a:ext cx="1223969"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Train/Test </a:t>
            </a:r>
          </a:p>
          <a:p>
            <a:pPr algn="ctr"/>
            <a:r>
              <a:rPr lang="en-PH" sz="1100" dirty="0">
                <a:solidFill>
                  <a:schemeClr val="tx1"/>
                </a:solidFill>
              </a:rPr>
              <a:t>70-30</a:t>
            </a:r>
          </a:p>
        </p:txBody>
      </p:sp>
      <p:sp>
        <p:nvSpPr>
          <p:cNvPr id="16" name="Rectangle: Rounded Corners 15">
            <a:extLst>
              <a:ext uri="{FF2B5EF4-FFF2-40B4-BE49-F238E27FC236}">
                <a16:creationId xmlns:a16="http://schemas.microsoft.com/office/drawing/2014/main" id="{C6CCCF6E-C267-3A2A-5D38-B993E4E4A172}"/>
              </a:ext>
            </a:extLst>
          </p:cNvPr>
          <p:cNvSpPr/>
          <p:nvPr/>
        </p:nvSpPr>
        <p:spPr>
          <a:xfrm>
            <a:off x="7968639" y="220092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Supervised Learning</a:t>
            </a:r>
          </a:p>
        </p:txBody>
      </p:sp>
      <p:sp>
        <p:nvSpPr>
          <p:cNvPr id="17" name="Rectangle: Rounded Corners 16">
            <a:extLst>
              <a:ext uri="{FF2B5EF4-FFF2-40B4-BE49-F238E27FC236}">
                <a16:creationId xmlns:a16="http://schemas.microsoft.com/office/drawing/2014/main" id="{01F35269-550B-EBEB-D384-19E730D8553B}"/>
              </a:ext>
            </a:extLst>
          </p:cNvPr>
          <p:cNvSpPr/>
          <p:nvPr/>
        </p:nvSpPr>
        <p:spPr>
          <a:xfrm>
            <a:off x="8064121" y="2894795"/>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SVM</a:t>
            </a:r>
          </a:p>
        </p:txBody>
      </p:sp>
      <p:sp>
        <p:nvSpPr>
          <p:cNvPr id="18" name="Rectangle: Rounded Corners 17">
            <a:extLst>
              <a:ext uri="{FF2B5EF4-FFF2-40B4-BE49-F238E27FC236}">
                <a16:creationId xmlns:a16="http://schemas.microsoft.com/office/drawing/2014/main" id="{20E0E9FF-D942-EBED-254A-1673A7EC9D2C}"/>
              </a:ext>
            </a:extLst>
          </p:cNvPr>
          <p:cNvSpPr/>
          <p:nvPr/>
        </p:nvSpPr>
        <p:spPr>
          <a:xfrm>
            <a:off x="8055937" y="3497999"/>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XGBoost</a:t>
            </a:r>
          </a:p>
        </p:txBody>
      </p:sp>
      <p:cxnSp>
        <p:nvCxnSpPr>
          <p:cNvPr id="19" name="Straight Arrow Connector 18">
            <a:extLst>
              <a:ext uri="{FF2B5EF4-FFF2-40B4-BE49-F238E27FC236}">
                <a16:creationId xmlns:a16="http://schemas.microsoft.com/office/drawing/2014/main" id="{7B2D3EE3-5B26-F9C3-7D74-37F93440F411}"/>
              </a:ext>
            </a:extLst>
          </p:cNvPr>
          <p:cNvCxnSpPr>
            <a:cxnSpLocks/>
          </p:cNvCxnSpPr>
          <p:nvPr/>
        </p:nvCxnSpPr>
        <p:spPr>
          <a:xfrm>
            <a:off x="7465161" y="3438932"/>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0" name="Rectangle: Rounded Corners 19">
            <a:extLst>
              <a:ext uri="{FF2B5EF4-FFF2-40B4-BE49-F238E27FC236}">
                <a16:creationId xmlns:a16="http://schemas.microsoft.com/office/drawing/2014/main" id="{F746E6DA-B720-FCDB-76B0-AC96BD8E0909}"/>
              </a:ext>
            </a:extLst>
          </p:cNvPr>
          <p:cNvSpPr/>
          <p:nvPr/>
        </p:nvSpPr>
        <p:spPr>
          <a:xfrm>
            <a:off x="6207611" y="2894794"/>
            <a:ext cx="1223970"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Cluster Characteristics</a:t>
            </a:r>
          </a:p>
        </p:txBody>
      </p:sp>
      <p:sp>
        <p:nvSpPr>
          <p:cNvPr id="21" name="Rectangle: Rounded Corners 20">
            <a:extLst>
              <a:ext uri="{FF2B5EF4-FFF2-40B4-BE49-F238E27FC236}">
                <a16:creationId xmlns:a16="http://schemas.microsoft.com/office/drawing/2014/main" id="{EADB7F9D-789B-9C59-602E-9F7B1A2C1843}"/>
              </a:ext>
            </a:extLst>
          </p:cNvPr>
          <p:cNvSpPr/>
          <p:nvPr/>
        </p:nvSpPr>
        <p:spPr>
          <a:xfrm>
            <a:off x="2929175" y="4128278"/>
            <a:ext cx="962737" cy="463753"/>
          </a:xfrm>
          <a:prstGeom prst="roundRect">
            <a:avLst/>
          </a:prstGeom>
          <a:solidFill>
            <a:schemeClr val="tx2">
              <a:lumMod val="10000"/>
              <a:lumOff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EDA</a:t>
            </a:r>
          </a:p>
        </p:txBody>
      </p:sp>
      <p:cxnSp>
        <p:nvCxnSpPr>
          <p:cNvPr id="22" name="Straight Arrow Connector 21">
            <a:extLst>
              <a:ext uri="{FF2B5EF4-FFF2-40B4-BE49-F238E27FC236}">
                <a16:creationId xmlns:a16="http://schemas.microsoft.com/office/drawing/2014/main" id="{F4E78DEE-23A5-EB59-ED11-9DC3EE05EFC5}"/>
              </a:ext>
            </a:extLst>
          </p:cNvPr>
          <p:cNvCxnSpPr>
            <a:cxnSpLocks/>
          </p:cNvCxnSpPr>
          <p:nvPr/>
        </p:nvCxnSpPr>
        <p:spPr>
          <a:xfrm rot="5400000">
            <a:off x="3253538" y="39052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3" name="Rectangle 22">
            <a:extLst>
              <a:ext uri="{FF2B5EF4-FFF2-40B4-BE49-F238E27FC236}">
                <a16:creationId xmlns:a16="http://schemas.microsoft.com/office/drawing/2014/main" id="{DD64650B-316F-8195-7FB6-2DBC990AA289}"/>
              </a:ext>
            </a:extLst>
          </p:cNvPr>
          <p:cNvSpPr/>
          <p:nvPr/>
        </p:nvSpPr>
        <p:spPr>
          <a:xfrm>
            <a:off x="2747010" y="2065020"/>
            <a:ext cx="6697980" cy="2680600"/>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4" name="Rectangle 23">
            <a:extLst>
              <a:ext uri="{FF2B5EF4-FFF2-40B4-BE49-F238E27FC236}">
                <a16:creationId xmlns:a16="http://schemas.microsoft.com/office/drawing/2014/main" id="{2BA929B0-E979-34CD-543F-DEE8BD4A386F}"/>
              </a:ext>
            </a:extLst>
          </p:cNvPr>
          <p:cNvSpPr/>
          <p:nvPr/>
        </p:nvSpPr>
        <p:spPr>
          <a:xfrm>
            <a:off x="7881044" y="277182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2315111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621C29-C58A-FB1A-9A3D-9221F624B69C}"/>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3156C698-7C22-52F8-B32E-400674DD846E}"/>
              </a:ext>
            </a:extLst>
          </p:cNvPr>
          <p:cNvSpPr>
            <a:spLocks noGrp="1"/>
          </p:cNvSpPr>
          <p:nvPr>
            <p:ph type="title"/>
          </p:nvPr>
        </p:nvSpPr>
        <p:spPr>
          <a:xfrm>
            <a:off x="149621" y="2766218"/>
            <a:ext cx="11892757" cy="1325563"/>
          </a:xfrm>
        </p:spPr>
        <p:txBody>
          <a:bodyPr>
            <a:noAutofit/>
          </a:bodyPr>
          <a:lstStyle/>
          <a:p>
            <a:pPr algn="ctr"/>
            <a:r>
              <a:rPr lang="en-US" sz="5400" b="1" dirty="0">
                <a:solidFill>
                  <a:srgbClr val="065692"/>
                </a:solidFill>
              </a:rPr>
              <a:t>Step 1: Unsupervised Learning</a:t>
            </a:r>
          </a:p>
        </p:txBody>
      </p:sp>
    </p:spTree>
    <p:extLst>
      <p:ext uri="{BB962C8B-B14F-4D97-AF65-F5344CB8AC3E}">
        <p14:creationId xmlns:p14="http://schemas.microsoft.com/office/powerpoint/2010/main" val="803991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426</TotalTime>
  <Words>838</Words>
  <Application>Microsoft Office PowerPoint</Application>
  <PresentationFormat>Widescreen</PresentationFormat>
  <Paragraphs>247</Paragraphs>
  <Slides>32</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Aptos</vt:lpstr>
      <vt:lpstr>Aptos Display</vt:lpstr>
      <vt:lpstr>Arial</vt:lpstr>
      <vt:lpstr>Roboto</vt:lpstr>
      <vt:lpstr>Office Theme</vt:lpstr>
      <vt:lpstr>Analyzing Aftershock Sequences in Bogo City, Cebu using Unsupervised and Supervised Learning</vt:lpstr>
      <vt:lpstr>Introduction &amp; Problem Statement</vt:lpstr>
      <vt:lpstr>Introduction &amp; Problem Statement</vt:lpstr>
      <vt:lpstr>PowerPoint Presentation</vt:lpstr>
      <vt:lpstr>PowerPoint Presentation</vt:lpstr>
      <vt:lpstr>Our Approach:  A two-step methodology</vt:lpstr>
      <vt:lpstr>Our Approach:  A two-step methodology</vt:lpstr>
      <vt:lpstr>Methodology</vt:lpstr>
      <vt:lpstr>Step 1: Unsupervised Learning</vt:lpstr>
      <vt:lpstr>PowerPoint Presentation</vt:lpstr>
      <vt:lpstr>PowerPoint Presentation</vt:lpstr>
      <vt:lpstr>PowerPoint Presentation</vt:lpstr>
      <vt:lpstr>PowerPoint Presentation</vt:lpstr>
      <vt:lpstr>Methodology</vt:lpstr>
      <vt:lpstr>PowerPoint Presentation</vt:lpstr>
      <vt:lpstr>PowerPoint Presentation</vt:lpstr>
      <vt:lpstr>PowerPoint Presentation</vt:lpstr>
      <vt:lpstr>PowerPoint Presentation</vt:lpstr>
      <vt:lpstr>PowerPoint Presentation</vt:lpstr>
      <vt:lpstr>Step 2: Supervised Learning</vt:lpstr>
      <vt:lpstr>PowerPoint Presentation</vt:lpstr>
      <vt:lpstr>Methodology</vt:lpstr>
      <vt:lpstr>PowerPoint Presentation</vt:lpstr>
      <vt:lpstr>Hyperparameter Tuning using GridSearchCV</vt:lpstr>
      <vt:lpstr>Best Parameters</vt:lpstr>
      <vt:lpstr>PowerPoint Presentation</vt:lpstr>
      <vt:lpstr>Best Parameters</vt:lpstr>
      <vt:lpstr>SVC Classification Report</vt:lpstr>
      <vt:lpstr>XGBoost Classification Report</vt:lpstr>
      <vt:lpstr>Best Model: SVC</vt:lpstr>
      <vt:lpstr>PowerPoint Presentation</vt:lpstr>
      <vt:lpstr>Conclusion</vt:lpstr>
    </vt:vector>
  </TitlesOfParts>
  <Company>Analog Devices,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Pagtalunan, Joanna Marie</dc:creator>
  <cp:lastModifiedBy>Charrie Anne Nacor</cp:lastModifiedBy>
  <cp:revision>42</cp:revision>
  <dcterms:created xsi:type="dcterms:W3CDTF">2025-12-10T16:28:50Z</dcterms:created>
  <dcterms:modified xsi:type="dcterms:W3CDTF">2025-12-12T02:13:22Z</dcterms:modified>
</cp:coreProperties>
</file>

<file path=docProps/thumbnail.jpeg>
</file>